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5" name="Footer Placeholder 4"/>
          <p:cNvSpPr>
            <a:spLocks noGrp="1"/>
          </p:cNvSpPr>
          <p:nvPr>
            <p:ph type="ftr" sz="quarter" idx="11"/>
          </p:nvPr>
        </p:nvSpPr>
        <p:spPr>
          <a:xfrm>
            <a:off x="2416500" y="329307"/>
            <a:ext cx="4973915" cy="309201"/>
          </a:xfrm>
        </p:spPr>
        <p:txBody>
          <a:bodyPr/>
          <a:lstStyle/>
          <a:p>
            <a:endParaRPr lang="en-GB" dirty="0"/>
          </a:p>
        </p:txBody>
      </p:sp>
      <p:sp>
        <p:nvSpPr>
          <p:cNvPr id="6" name="Slide Number Placeholder 5"/>
          <p:cNvSpPr>
            <a:spLocks noGrp="1"/>
          </p:cNvSpPr>
          <p:nvPr>
            <p:ph type="sldNum" sz="quarter" idx="12"/>
          </p:nvPr>
        </p:nvSpPr>
        <p:spPr>
          <a:xfrm>
            <a:off x="1437664" y="798973"/>
            <a:ext cx="811019" cy="503578"/>
          </a:xfrm>
        </p:spPr>
        <p:txBody>
          <a:bodyPr/>
          <a:lstStyle/>
          <a:p>
            <a:fld id="{A991E39B-8C04-48E8-9C92-5EB3BAF2AAE2}" type="slidenum">
              <a:rPr lang="en-GB" smtClean="0"/>
              <a:t>‹#›</a:t>
            </a:fld>
            <a:endParaRPr lang="en-GB"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4657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991E39B-8C04-48E8-9C92-5EB3BAF2AAE2}" type="slidenum">
              <a:rPr lang="en-GB" smtClean="0"/>
              <a:t>‹#›</a:t>
            </a:fld>
            <a:endParaRPr lang="en-GB"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89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991E39B-8C04-48E8-9C92-5EB3BAF2AAE2}" type="slidenum">
              <a:rPr lang="en-GB" smtClean="0"/>
              <a:t>‹#›</a:t>
            </a:fld>
            <a:endParaRPr lang="en-GB"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4724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991E39B-8C04-48E8-9C92-5EB3BAF2AAE2}" type="slidenum">
              <a:rPr lang="en-GB" smtClean="0"/>
              <a:t>‹#›</a:t>
            </a:fld>
            <a:endParaRPr lang="en-GB"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6422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991E39B-8C04-48E8-9C92-5EB3BAF2AAE2}" type="slidenum">
              <a:rPr lang="en-GB" smtClean="0"/>
              <a:t>‹#›</a:t>
            </a:fld>
            <a:endParaRPr lang="en-GB"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409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991E39B-8C04-48E8-9C92-5EB3BAF2AAE2}" type="slidenum">
              <a:rPr lang="en-GB" smtClean="0"/>
              <a:t>‹#›</a:t>
            </a:fld>
            <a:endParaRPr lang="en-GB"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010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991E39B-8C04-48E8-9C92-5EB3BAF2AAE2}" type="slidenum">
              <a:rPr lang="en-GB" smtClean="0"/>
              <a:t>‹#›</a:t>
            </a:fld>
            <a:endParaRPr lang="en-GB"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516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991E39B-8C04-48E8-9C92-5EB3BAF2AAE2}" type="slidenum">
              <a:rPr lang="en-GB" smtClean="0"/>
              <a:t>‹#›</a:t>
            </a:fld>
            <a:endParaRPr lang="en-GB"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7683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991E39B-8C04-48E8-9C92-5EB3BAF2AAE2}" type="slidenum">
              <a:rPr lang="en-GB" smtClean="0"/>
              <a:t>‹#›</a:t>
            </a:fld>
            <a:endParaRPr lang="en-GB" dirty="0"/>
          </a:p>
        </p:txBody>
      </p:sp>
    </p:spTree>
    <p:extLst>
      <p:ext uri="{BB962C8B-B14F-4D97-AF65-F5344CB8AC3E}">
        <p14:creationId xmlns:p14="http://schemas.microsoft.com/office/powerpoint/2010/main" val="211134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B2B88-0456-4363-BFF3-9257F104F28D}" type="datetimeFigureOut">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991E39B-8C04-48E8-9C92-5EB3BAF2AAE2}" type="slidenum">
              <a:rPr lang="en-GB" smtClean="0"/>
              <a:t>‹#›</a:t>
            </a:fld>
            <a:endParaRPr lang="en-GB"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90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97B2B88-0456-4363-BFF3-9257F104F28D}" type="datetimeFigureOut">
              <a:rPr lang="en-GB" smtClean="0"/>
              <a:t>01/03/2021</a:t>
            </a:fld>
            <a:endParaRPr lang="en-GB" dirty="0"/>
          </a:p>
        </p:txBody>
      </p:sp>
      <p:sp>
        <p:nvSpPr>
          <p:cNvPr id="6" name="Footer Placeholder 5"/>
          <p:cNvSpPr>
            <a:spLocks noGrp="1"/>
          </p:cNvSpPr>
          <p:nvPr>
            <p:ph type="ftr" sz="quarter" idx="11"/>
          </p:nvPr>
        </p:nvSpPr>
        <p:spPr>
          <a:xfrm>
            <a:off x="1447382" y="318640"/>
            <a:ext cx="5541004" cy="320931"/>
          </a:xfrm>
        </p:spPr>
        <p:txBody>
          <a:bodyPr/>
          <a:lstStyle/>
          <a:p>
            <a:endParaRPr lang="en-GB" dirty="0"/>
          </a:p>
        </p:txBody>
      </p:sp>
      <p:sp>
        <p:nvSpPr>
          <p:cNvPr id="7" name="Slide Number Placeholder 6"/>
          <p:cNvSpPr>
            <a:spLocks noGrp="1"/>
          </p:cNvSpPr>
          <p:nvPr>
            <p:ph type="sldNum" sz="quarter" idx="12"/>
          </p:nvPr>
        </p:nvSpPr>
        <p:spPr/>
        <p:txBody>
          <a:bodyPr/>
          <a:lstStyle/>
          <a:p>
            <a:fld id="{A991E39B-8C04-48E8-9C92-5EB3BAF2AAE2}" type="slidenum">
              <a:rPr lang="en-GB" smtClean="0"/>
              <a:t>‹#›</a:t>
            </a:fld>
            <a:endParaRPr lang="en-GB"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560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97B2B88-0456-4363-BFF3-9257F104F28D}" type="datetimeFigureOut">
              <a:rPr lang="en-GB" smtClean="0"/>
              <a:t>01/03/2021</a:t>
            </a:fld>
            <a:endParaRPr lang="en-GB"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991E39B-8C04-48E8-9C92-5EB3BAF2AAE2}" type="slidenum">
              <a:rPr lang="en-GB" smtClean="0"/>
              <a:t>‹#›</a:t>
            </a:fld>
            <a:endParaRPr lang="en-GB"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59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7q0s8jUIpbc" TargetMode="External"/><Relationship Id="rId5" Type="http://schemas.openxmlformats.org/officeDocument/2006/relationships/image" Target="../media/image21.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www.bbc.co.uk/history/interactive/games/victorian_millionaire/index_embed.shtm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s://www.youtube.com/watch?v=ND1AUJhdUZc"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tenner.org.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fR9GJ-xVge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c7HOgV9kMug" TargetMode="External"/></Relationships>
</file>

<file path=ppt/slides/_rels/slide9.xml.rels><?xml version="1.0" encoding="UTF-8" standalone="yes"?>
<Relationships xmlns="http://schemas.openxmlformats.org/package/2006/relationships"><Relationship Id="rId3" Type="http://schemas.openxmlformats.org/officeDocument/2006/relationships/video" Target="https://www.youtube.com/embed/VVY9K01D64c" TargetMode="External"/><Relationship Id="rId7" Type="http://schemas.openxmlformats.org/officeDocument/2006/relationships/image" Target="../media/image18.jpeg"/><Relationship Id="rId2" Type="http://schemas.openxmlformats.org/officeDocument/2006/relationships/video" Target="https://www.youtube.com/embed/reDexotIYME" TargetMode="External"/><Relationship Id="rId1" Type="http://schemas.openxmlformats.org/officeDocument/2006/relationships/video" Target="https://www.youtube.com/embed/Q-8z1ajTHuM" TargetMode="Externa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rwent Valley Branding">
            <a:extLst>
              <a:ext uri="{FF2B5EF4-FFF2-40B4-BE49-F238E27FC236}">
                <a16:creationId xmlns:a16="http://schemas.microsoft.com/office/drawing/2014/main" id="{433A6BDD-FF59-49D1-9655-CE4588B13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565" y="3914316"/>
            <a:ext cx="1861095" cy="191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E32918C-192F-4603-8FF1-1AB0DD43E550}"/>
              </a:ext>
            </a:extLst>
          </p:cNvPr>
          <p:cNvPicPr>
            <a:picLocks noChangeAspect="1"/>
          </p:cNvPicPr>
          <p:nvPr/>
        </p:nvPicPr>
        <p:blipFill>
          <a:blip r:embed="rId3"/>
          <a:stretch>
            <a:fillRect/>
          </a:stretch>
        </p:blipFill>
        <p:spPr>
          <a:xfrm>
            <a:off x="9113598" y="1634916"/>
            <a:ext cx="2653030" cy="1308769"/>
          </a:xfrm>
          <a:prstGeom prst="rect">
            <a:avLst/>
          </a:prstGeom>
        </p:spPr>
      </p:pic>
      <p:sp>
        <p:nvSpPr>
          <p:cNvPr id="9" name="Title 1">
            <a:extLst>
              <a:ext uri="{FF2B5EF4-FFF2-40B4-BE49-F238E27FC236}">
                <a16:creationId xmlns:a16="http://schemas.microsoft.com/office/drawing/2014/main" id="{1AB9F64A-AE2E-4715-9F35-ABCFF0A1800B}"/>
              </a:ext>
            </a:extLst>
          </p:cNvPr>
          <p:cNvSpPr txBox="1">
            <a:spLocks/>
          </p:cNvSpPr>
          <p:nvPr/>
        </p:nvSpPr>
        <p:spPr>
          <a:xfrm>
            <a:off x="1065913" y="329039"/>
            <a:ext cx="10975843" cy="14700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GB" sz="5000" b="1" dirty="0"/>
              <a:t>YOUNG ENTREPRENEURS</a:t>
            </a:r>
          </a:p>
        </p:txBody>
      </p:sp>
      <p:pic>
        <p:nvPicPr>
          <p:cNvPr id="17" name="Picture 16">
            <a:extLst>
              <a:ext uri="{FF2B5EF4-FFF2-40B4-BE49-F238E27FC236}">
                <a16:creationId xmlns:a16="http://schemas.microsoft.com/office/drawing/2014/main" id="{8C034A00-0A28-4EFC-A62D-74C3C974025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49105" y="3433236"/>
            <a:ext cx="2653030" cy="1511935"/>
          </a:xfrm>
          <a:prstGeom prst="rect">
            <a:avLst/>
          </a:prstGeom>
        </p:spPr>
      </p:pic>
      <p:pic>
        <p:nvPicPr>
          <p:cNvPr id="18" name="Picture 17">
            <a:extLst>
              <a:ext uri="{FF2B5EF4-FFF2-40B4-BE49-F238E27FC236}">
                <a16:creationId xmlns:a16="http://schemas.microsoft.com/office/drawing/2014/main" id="{94180727-0D08-4FCA-A830-389C1B3C090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476990" y="3439586"/>
            <a:ext cx="2185035" cy="1511935"/>
          </a:xfrm>
          <a:prstGeom prst="rect">
            <a:avLst/>
          </a:prstGeom>
        </p:spPr>
      </p:pic>
      <p:pic>
        <p:nvPicPr>
          <p:cNvPr id="19" name="Picture 18">
            <a:extLst>
              <a:ext uri="{FF2B5EF4-FFF2-40B4-BE49-F238E27FC236}">
                <a16:creationId xmlns:a16="http://schemas.microsoft.com/office/drawing/2014/main" id="{5E797E66-7AC4-4FC4-B448-DD143BD0C3C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665200" y="3407201"/>
            <a:ext cx="2015490" cy="1511935"/>
          </a:xfrm>
          <a:prstGeom prst="rect">
            <a:avLst/>
          </a:prstGeom>
        </p:spPr>
      </p:pic>
      <p:pic>
        <p:nvPicPr>
          <p:cNvPr id="21" name="Picture 20">
            <a:extLst>
              <a:ext uri="{FF2B5EF4-FFF2-40B4-BE49-F238E27FC236}">
                <a16:creationId xmlns:a16="http://schemas.microsoft.com/office/drawing/2014/main" id="{788EA0AB-91B7-4F40-A44B-18B33F783EA6}"/>
              </a:ext>
            </a:extLst>
          </p:cNvPr>
          <p:cNvPicPr/>
          <p:nvPr/>
        </p:nvPicPr>
        <p:blipFill>
          <a:blip r:embed="rId7" cstate="print">
            <a:extLst>
              <a:ext uri="{28A0092B-C50C-407E-A947-70E740481C1C}">
                <a14:useLocalDpi xmlns:a14="http://schemas.microsoft.com/office/drawing/2010/main" val="0"/>
              </a:ext>
            </a:extLst>
          </a:blip>
          <a:stretch>
            <a:fillRect/>
          </a:stretch>
        </p:blipFill>
        <p:spPr>
          <a:xfrm rot="5400000">
            <a:off x="2070680" y="1933366"/>
            <a:ext cx="2376170" cy="1781810"/>
          </a:xfrm>
          <a:prstGeom prst="rect">
            <a:avLst/>
          </a:prstGeom>
        </p:spPr>
      </p:pic>
      <p:pic>
        <p:nvPicPr>
          <p:cNvPr id="22" name="Picture 21">
            <a:extLst>
              <a:ext uri="{FF2B5EF4-FFF2-40B4-BE49-F238E27FC236}">
                <a16:creationId xmlns:a16="http://schemas.microsoft.com/office/drawing/2014/main" id="{8D50EED2-4685-4B5E-89C0-49AC8746863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315655" y="1636186"/>
            <a:ext cx="2365035" cy="1781810"/>
          </a:xfrm>
          <a:prstGeom prst="rect">
            <a:avLst/>
          </a:prstGeom>
        </p:spPr>
      </p:pic>
      <p:pic>
        <p:nvPicPr>
          <p:cNvPr id="23" name="Picture 22">
            <a:extLst>
              <a:ext uri="{FF2B5EF4-FFF2-40B4-BE49-F238E27FC236}">
                <a16:creationId xmlns:a16="http://schemas.microsoft.com/office/drawing/2014/main" id="{2CCCCA87-6E4A-401E-964E-6155354AF96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060135" y="1634916"/>
            <a:ext cx="2400935" cy="1799590"/>
          </a:xfrm>
          <a:prstGeom prst="rect">
            <a:avLst/>
          </a:prstGeom>
        </p:spPr>
      </p:pic>
    </p:spTree>
    <p:extLst>
      <p:ext uri="{BB962C8B-B14F-4D97-AF65-F5344CB8AC3E}">
        <p14:creationId xmlns:p14="http://schemas.microsoft.com/office/powerpoint/2010/main" val="277746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8CBD830-0207-4294-91FA-AA3B9D7CDED1}"/>
              </a:ext>
            </a:extLst>
          </p:cNvPr>
          <p:cNvSpPr txBox="1">
            <a:spLocks/>
          </p:cNvSpPr>
          <p:nvPr/>
        </p:nvSpPr>
        <p:spPr>
          <a:xfrm>
            <a:off x="107504" y="188640"/>
            <a:ext cx="7776864" cy="17526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Example products:  3-D printing</a:t>
            </a:r>
          </a:p>
        </p:txBody>
      </p:sp>
      <p:pic>
        <p:nvPicPr>
          <p:cNvPr id="6" name="7q0s8jUIpbc">
            <a:extLst>
              <a:ext uri="{FF2B5EF4-FFF2-40B4-BE49-F238E27FC236}">
                <a16:creationId xmlns:a16="http://schemas.microsoft.com/office/drawing/2014/main" id="{558BCF42-CC8F-473D-9D7E-E9031A670CF6}"/>
              </a:ext>
            </a:extLst>
          </p:cNvPr>
          <p:cNvPicPr>
            <a:picLocks noRot="1" noChangeAspect="1"/>
          </p:cNvPicPr>
          <p:nvPr>
            <a:videoFile r:link="rId1"/>
          </p:nvPr>
        </p:nvPicPr>
        <p:blipFill>
          <a:blip r:embed="rId3"/>
          <a:stretch>
            <a:fillRect/>
          </a:stretch>
        </p:blipFill>
        <p:spPr>
          <a:xfrm>
            <a:off x="1074440" y="3707701"/>
            <a:ext cx="4572000" cy="2571750"/>
          </a:xfrm>
          <a:prstGeom prst="rect">
            <a:avLst/>
          </a:prstGeom>
        </p:spPr>
      </p:pic>
      <p:pic>
        <p:nvPicPr>
          <p:cNvPr id="7" name="Picture 6">
            <a:extLst>
              <a:ext uri="{FF2B5EF4-FFF2-40B4-BE49-F238E27FC236}">
                <a16:creationId xmlns:a16="http://schemas.microsoft.com/office/drawing/2014/main" id="{3C3D745C-B740-4BF6-874B-786141EFC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440" y="1691477"/>
            <a:ext cx="4176464" cy="2497177"/>
          </a:xfrm>
          <a:prstGeom prst="rect">
            <a:avLst/>
          </a:prstGeom>
        </p:spPr>
      </p:pic>
      <p:pic>
        <p:nvPicPr>
          <p:cNvPr id="8" name="Picture 7">
            <a:extLst>
              <a:ext uri="{FF2B5EF4-FFF2-40B4-BE49-F238E27FC236}">
                <a16:creationId xmlns:a16="http://schemas.microsoft.com/office/drawing/2014/main" id="{6A312C5E-9C18-4082-BE68-ABBCD504F7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008" y="755373"/>
            <a:ext cx="3491880" cy="2616224"/>
          </a:xfrm>
          <a:prstGeom prst="rect">
            <a:avLst/>
          </a:prstGeom>
        </p:spPr>
      </p:pic>
    </p:spTree>
    <p:extLst>
      <p:ext uri="{BB962C8B-B14F-4D97-AF65-F5344CB8AC3E}">
        <p14:creationId xmlns:p14="http://schemas.microsoft.com/office/powerpoint/2010/main" val="2773053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8182D9-65C8-47C7-9AD3-F87A612A60E4}"/>
              </a:ext>
            </a:extLst>
          </p:cNvPr>
          <p:cNvPicPr>
            <a:picLocks noChangeAspect="1"/>
          </p:cNvPicPr>
          <p:nvPr/>
        </p:nvPicPr>
        <p:blipFill>
          <a:blip r:embed="rId2"/>
          <a:stretch>
            <a:fillRect/>
          </a:stretch>
        </p:blipFill>
        <p:spPr>
          <a:xfrm>
            <a:off x="6303535" y="3555610"/>
            <a:ext cx="4152619" cy="2521233"/>
          </a:xfrm>
          <a:prstGeom prst="rect">
            <a:avLst/>
          </a:prstGeom>
        </p:spPr>
      </p:pic>
      <p:pic>
        <p:nvPicPr>
          <p:cNvPr id="5" name="Picture 4">
            <a:extLst>
              <a:ext uri="{FF2B5EF4-FFF2-40B4-BE49-F238E27FC236}">
                <a16:creationId xmlns:a16="http://schemas.microsoft.com/office/drawing/2014/main" id="{6ACCA6FA-79F2-4142-8FCD-8EDB7DA78DAC}"/>
              </a:ext>
            </a:extLst>
          </p:cNvPr>
          <p:cNvPicPr>
            <a:picLocks noChangeAspect="1"/>
          </p:cNvPicPr>
          <p:nvPr/>
        </p:nvPicPr>
        <p:blipFill>
          <a:blip r:embed="rId3"/>
          <a:stretch>
            <a:fillRect/>
          </a:stretch>
        </p:blipFill>
        <p:spPr>
          <a:xfrm>
            <a:off x="1397571" y="678630"/>
            <a:ext cx="4941726" cy="2887353"/>
          </a:xfrm>
          <a:prstGeom prst="rect">
            <a:avLst/>
          </a:prstGeom>
        </p:spPr>
      </p:pic>
      <p:pic>
        <p:nvPicPr>
          <p:cNvPr id="6" name="Picture 5">
            <a:extLst>
              <a:ext uri="{FF2B5EF4-FFF2-40B4-BE49-F238E27FC236}">
                <a16:creationId xmlns:a16="http://schemas.microsoft.com/office/drawing/2014/main" id="{89A31EA3-D0A0-4962-B57B-33A097DABAA1}"/>
              </a:ext>
            </a:extLst>
          </p:cNvPr>
          <p:cNvPicPr>
            <a:picLocks noChangeAspect="1"/>
          </p:cNvPicPr>
          <p:nvPr/>
        </p:nvPicPr>
        <p:blipFill>
          <a:blip r:embed="rId4"/>
          <a:stretch>
            <a:fillRect/>
          </a:stretch>
        </p:blipFill>
        <p:spPr>
          <a:xfrm>
            <a:off x="1893057" y="3565983"/>
            <a:ext cx="3950754" cy="2510860"/>
          </a:xfrm>
          <a:prstGeom prst="rect">
            <a:avLst/>
          </a:prstGeom>
        </p:spPr>
      </p:pic>
      <p:pic>
        <p:nvPicPr>
          <p:cNvPr id="7" name="Picture 6">
            <a:extLst>
              <a:ext uri="{FF2B5EF4-FFF2-40B4-BE49-F238E27FC236}">
                <a16:creationId xmlns:a16="http://schemas.microsoft.com/office/drawing/2014/main" id="{DCA39120-99A1-4B0E-80C5-AB34444EE361}"/>
              </a:ext>
            </a:extLst>
          </p:cNvPr>
          <p:cNvPicPr>
            <a:picLocks noChangeAspect="1"/>
          </p:cNvPicPr>
          <p:nvPr/>
        </p:nvPicPr>
        <p:blipFill>
          <a:blip r:embed="rId5"/>
          <a:stretch>
            <a:fillRect/>
          </a:stretch>
        </p:blipFill>
        <p:spPr>
          <a:xfrm>
            <a:off x="6308153" y="659747"/>
            <a:ext cx="4697501" cy="2906236"/>
          </a:xfrm>
          <a:prstGeom prst="rect">
            <a:avLst/>
          </a:prstGeom>
        </p:spPr>
      </p:pic>
      <p:sp>
        <p:nvSpPr>
          <p:cNvPr id="8" name="TextBox 7">
            <a:extLst>
              <a:ext uri="{FF2B5EF4-FFF2-40B4-BE49-F238E27FC236}">
                <a16:creationId xmlns:a16="http://schemas.microsoft.com/office/drawing/2014/main" id="{7053F971-9E7D-47E7-8CE6-A644AADDBBE7}"/>
              </a:ext>
            </a:extLst>
          </p:cNvPr>
          <p:cNvSpPr txBox="1"/>
          <p:nvPr/>
        </p:nvSpPr>
        <p:spPr>
          <a:xfrm>
            <a:off x="1805676" y="6213826"/>
            <a:ext cx="9500213" cy="369332"/>
          </a:xfrm>
          <a:prstGeom prst="rect">
            <a:avLst/>
          </a:prstGeom>
          <a:noFill/>
        </p:spPr>
        <p:txBody>
          <a:bodyPr wrap="square" rtlCol="0">
            <a:spAutoFit/>
          </a:bodyPr>
          <a:lstStyle/>
          <a:p>
            <a:r>
              <a:rPr lang="en-GB" dirty="0">
                <a:hlinkClick r:id="rId6">
                  <a:extLst>
                    <a:ext uri="{A12FA001-AC4F-418D-AE19-62706E023703}">
                      <ahyp:hlinkClr xmlns:ahyp="http://schemas.microsoft.com/office/drawing/2018/hyperlinkcolor" val="tx"/>
                    </a:ext>
                  </a:extLst>
                </a:hlinkClick>
              </a:rPr>
              <a:t>http://www.bbc.co.uk/history/interactive/games/victorian_millionaire/index_embed.shtml</a:t>
            </a:r>
            <a:r>
              <a:rPr lang="en-GB" dirty="0"/>
              <a:t> </a:t>
            </a:r>
          </a:p>
        </p:txBody>
      </p:sp>
      <p:sp>
        <p:nvSpPr>
          <p:cNvPr id="9" name="Subtitle 2">
            <a:extLst>
              <a:ext uri="{FF2B5EF4-FFF2-40B4-BE49-F238E27FC236}">
                <a16:creationId xmlns:a16="http://schemas.microsoft.com/office/drawing/2014/main" id="{20F32212-837E-4180-AC0E-8DC0A3310F83}"/>
              </a:ext>
            </a:extLst>
          </p:cNvPr>
          <p:cNvSpPr txBox="1">
            <a:spLocks/>
          </p:cNvSpPr>
          <p:nvPr/>
        </p:nvSpPr>
        <p:spPr>
          <a:xfrm>
            <a:off x="107504" y="188640"/>
            <a:ext cx="7776864" cy="17526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Example products:  Games and Apps</a:t>
            </a:r>
          </a:p>
        </p:txBody>
      </p:sp>
    </p:spTree>
    <p:extLst>
      <p:ext uri="{BB962C8B-B14F-4D97-AF65-F5344CB8AC3E}">
        <p14:creationId xmlns:p14="http://schemas.microsoft.com/office/powerpoint/2010/main" val="28782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6F02-EB4A-4307-A3B5-67A719ADA810}"/>
              </a:ext>
            </a:extLst>
          </p:cNvPr>
          <p:cNvSpPr>
            <a:spLocks noGrp="1"/>
          </p:cNvSpPr>
          <p:nvPr>
            <p:ph type="title"/>
          </p:nvPr>
        </p:nvSpPr>
        <p:spPr>
          <a:xfrm>
            <a:off x="214211" y="140316"/>
            <a:ext cx="9603275" cy="1049235"/>
          </a:xfrm>
        </p:spPr>
        <p:txBody>
          <a:bodyPr/>
          <a:lstStyle/>
          <a:p>
            <a:r>
              <a:rPr lang="en-GB" dirty="0"/>
              <a:t>Working in Clay:</a:t>
            </a:r>
          </a:p>
        </p:txBody>
      </p:sp>
      <p:sp>
        <p:nvSpPr>
          <p:cNvPr id="4" name="Subtitle 2">
            <a:extLst>
              <a:ext uri="{FF2B5EF4-FFF2-40B4-BE49-F238E27FC236}">
                <a16:creationId xmlns:a16="http://schemas.microsoft.com/office/drawing/2014/main" id="{C61D1BCE-BEFC-4E2F-A8B5-59135E0E62DA}"/>
              </a:ext>
            </a:extLst>
          </p:cNvPr>
          <p:cNvSpPr txBox="1">
            <a:spLocks/>
          </p:cNvSpPr>
          <p:nvPr/>
        </p:nvSpPr>
        <p:spPr>
          <a:xfrm>
            <a:off x="225454" y="669073"/>
            <a:ext cx="7776864" cy="17526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Example products</a:t>
            </a:r>
          </a:p>
        </p:txBody>
      </p:sp>
      <p:pic>
        <p:nvPicPr>
          <p:cNvPr id="5" name="Picture 4" descr="Image result for artistic ceramic tiles">
            <a:extLst>
              <a:ext uri="{FF2B5EF4-FFF2-40B4-BE49-F238E27FC236}">
                <a16:creationId xmlns:a16="http://schemas.microsoft.com/office/drawing/2014/main" id="{74C79BE2-F12C-4440-B9E5-26EB6DB16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856" y="3290388"/>
            <a:ext cx="1896967" cy="18969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artistic ceramic wall hanging">
            <a:extLst>
              <a:ext uri="{FF2B5EF4-FFF2-40B4-BE49-F238E27FC236}">
                <a16:creationId xmlns:a16="http://schemas.microsoft.com/office/drawing/2014/main" id="{4B4BD111-0815-4642-9E71-FAA9676E41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849" y="1564590"/>
            <a:ext cx="1957354" cy="1957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Image result for building  ceramic wall hanging">
            <a:extLst>
              <a:ext uri="{FF2B5EF4-FFF2-40B4-BE49-F238E27FC236}">
                <a16:creationId xmlns:a16="http://schemas.microsoft.com/office/drawing/2014/main" id="{1D5FC914-2542-45D1-BD03-FA68F53A0C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3886" y="3368622"/>
            <a:ext cx="2689081" cy="2016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Related image">
            <a:extLst>
              <a:ext uri="{FF2B5EF4-FFF2-40B4-BE49-F238E27FC236}">
                <a16:creationId xmlns:a16="http://schemas.microsoft.com/office/drawing/2014/main" id="{8C6F366C-7667-4EC1-ADB8-23D81C22C8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4656" y="1463866"/>
            <a:ext cx="2406259" cy="1971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ttps://cdn3.volusion.com/p47su.y695r/v/vspfiles/photos/9821195-2T.jpg?1533051274">
            <a:extLst>
              <a:ext uri="{FF2B5EF4-FFF2-40B4-BE49-F238E27FC236}">
                <a16:creationId xmlns:a16="http://schemas.microsoft.com/office/drawing/2014/main" id="{D78EA1D3-D098-4264-A799-873936B83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8107" y="1189551"/>
            <a:ext cx="1933679" cy="19336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Image result for building  ceramic coaster">
            <a:extLst>
              <a:ext uri="{FF2B5EF4-FFF2-40B4-BE49-F238E27FC236}">
                <a16:creationId xmlns:a16="http://schemas.microsoft.com/office/drawing/2014/main" id="{C33F6470-2729-41DB-9336-630B99B8F9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8710" y="4014854"/>
            <a:ext cx="2551344" cy="191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08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412895-7D17-4B19-8A5D-32FE8FD9EC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8832" y="3429000"/>
            <a:ext cx="2095982" cy="1571986"/>
          </a:xfrm>
          <a:prstGeom prst="rect">
            <a:avLst/>
          </a:prstGeom>
        </p:spPr>
      </p:pic>
      <p:pic>
        <p:nvPicPr>
          <p:cNvPr id="5" name="Picture 4">
            <a:extLst>
              <a:ext uri="{FF2B5EF4-FFF2-40B4-BE49-F238E27FC236}">
                <a16:creationId xmlns:a16="http://schemas.microsoft.com/office/drawing/2014/main" id="{937CB053-9132-4C8B-893C-6561A6EE8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308" y="1402843"/>
            <a:ext cx="3808992" cy="3353569"/>
          </a:xfrm>
          <a:prstGeom prst="rect">
            <a:avLst/>
          </a:prstGeom>
        </p:spPr>
      </p:pic>
      <p:pic>
        <p:nvPicPr>
          <p:cNvPr id="6" name="Picture 5">
            <a:extLst>
              <a:ext uri="{FF2B5EF4-FFF2-40B4-BE49-F238E27FC236}">
                <a16:creationId xmlns:a16="http://schemas.microsoft.com/office/drawing/2014/main" id="{91D4E510-2AF1-40DA-948E-78164790C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700" y="198581"/>
            <a:ext cx="2612282" cy="2408524"/>
          </a:xfrm>
          <a:prstGeom prst="rect">
            <a:avLst/>
          </a:prstGeom>
        </p:spPr>
      </p:pic>
      <p:pic>
        <p:nvPicPr>
          <p:cNvPr id="7" name="Picture 6">
            <a:extLst>
              <a:ext uri="{FF2B5EF4-FFF2-40B4-BE49-F238E27FC236}">
                <a16:creationId xmlns:a16="http://schemas.microsoft.com/office/drawing/2014/main" id="{BAF10767-3A84-4298-80E8-4EDD307FE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6131" y="410116"/>
            <a:ext cx="2808312" cy="2310699"/>
          </a:xfrm>
          <a:prstGeom prst="rect">
            <a:avLst/>
          </a:prstGeom>
        </p:spPr>
      </p:pic>
      <p:pic>
        <p:nvPicPr>
          <p:cNvPr id="8" name="Picture 7">
            <a:extLst>
              <a:ext uri="{FF2B5EF4-FFF2-40B4-BE49-F238E27FC236}">
                <a16:creationId xmlns:a16="http://schemas.microsoft.com/office/drawing/2014/main" id="{8EDED324-B6F3-4A54-B77E-DA73D5492C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700" y="3039288"/>
            <a:ext cx="3138885" cy="2351410"/>
          </a:xfrm>
          <a:prstGeom prst="rect">
            <a:avLst/>
          </a:prstGeom>
        </p:spPr>
      </p:pic>
    </p:spTree>
    <p:extLst>
      <p:ext uri="{BB962C8B-B14F-4D97-AF65-F5344CB8AC3E}">
        <p14:creationId xmlns:p14="http://schemas.microsoft.com/office/powerpoint/2010/main" val="2397117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F3CDB-08FF-4BB9-A31A-14B8AC0E0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749" y="143202"/>
            <a:ext cx="3226495" cy="2419871"/>
          </a:xfrm>
          <a:prstGeom prst="rect">
            <a:avLst/>
          </a:prstGeom>
        </p:spPr>
      </p:pic>
      <p:pic>
        <p:nvPicPr>
          <p:cNvPr id="5" name="Picture 4">
            <a:extLst>
              <a:ext uri="{FF2B5EF4-FFF2-40B4-BE49-F238E27FC236}">
                <a16:creationId xmlns:a16="http://schemas.microsoft.com/office/drawing/2014/main" id="{EAE52529-41D4-46EC-B9F6-B77D32AE1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557" y="3150500"/>
            <a:ext cx="2687358" cy="2687358"/>
          </a:xfrm>
          <a:prstGeom prst="rect">
            <a:avLst/>
          </a:prstGeom>
        </p:spPr>
      </p:pic>
      <p:pic>
        <p:nvPicPr>
          <p:cNvPr id="6" name="Picture 5">
            <a:extLst>
              <a:ext uri="{FF2B5EF4-FFF2-40B4-BE49-F238E27FC236}">
                <a16:creationId xmlns:a16="http://schemas.microsoft.com/office/drawing/2014/main" id="{5B505E23-8BB7-4352-8EF0-516D3334F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068" y="2925127"/>
            <a:ext cx="3289176" cy="2466882"/>
          </a:xfrm>
          <a:prstGeom prst="rect">
            <a:avLst/>
          </a:prstGeom>
        </p:spPr>
      </p:pic>
      <p:pic>
        <p:nvPicPr>
          <p:cNvPr id="7" name="Picture 6">
            <a:extLst>
              <a:ext uri="{FF2B5EF4-FFF2-40B4-BE49-F238E27FC236}">
                <a16:creationId xmlns:a16="http://schemas.microsoft.com/office/drawing/2014/main" id="{841F20E3-AFA5-4145-8683-DBF64BD912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6493" y="250489"/>
            <a:ext cx="3581105" cy="2674638"/>
          </a:xfrm>
          <a:prstGeom prst="rect">
            <a:avLst/>
          </a:prstGeom>
        </p:spPr>
      </p:pic>
      <p:pic>
        <p:nvPicPr>
          <p:cNvPr id="8" name="Picture 7">
            <a:extLst>
              <a:ext uri="{FF2B5EF4-FFF2-40B4-BE49-F238E27FC236}">
                <a16:creationId xmlns:a16="http://schemas.microsoft.com/office/drawing/2014/main" id="{676B2E10-9F52-442D-917F-CA38250EA3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7331" y="885418"/>
            <a:ext cx="2517338" cy="3355310"/>
          </a:xfrm>
          <a:prstGeom prst="rect">
            <a:avLst/>
          </a:prstGeom>
        </p:spPr>
      </p:pic>
    </p:spTree>
    <p:extLst>
      <p:ext uri="{BB962C8B-B14F-4D97-AF65-F5344CB8AC3E}">
        <p14:creationId xmlns:p14="http://schemas.microsoft.com/office/powerpoint/2010/main" val="665493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BCF062-73A6-44E3-9C9D-A38ED0091372}"/>
              </a:ext>
            </a:extLst>
          </p:cNvPr>
          <p:cNvSpPr>
            <a:spLocks noGrp="1"/>
          </p:cNvSpPr>
          <p:nvPr>
            <p:ph idx="1"/>
          </p:nvPr>
        </p:nvSpPr>
        <p:spPr>
          <a:xfrm>
            <a:off x="133903" y="616467"/>
            <a:ext cx="9603275" cy="3450613"/>
          </a:xfrm>
        </p:spPr>
        <p:txBody>
          <a:bodyPr/>
          <a:lstStyle/>
          <a:p>
            <a:r>
              <a:rPr lang="en-GB" dirty="0">
                <a:hlinkClick r:id="rId2"/>
              </a:rPr>
              <a:t>https://www.youtube.com/watch?v=ND1AUJhdUZc</a:t>
            </a:r>
            <a:r>
              <a:rPr lang="en-GB" dirty="0"/>
              <a:t> (5 mins to 8 mins)</a:t>
            </a:r>
          </a:p>
        </p:txBody>
      </p:sp>
      <p:sp>
        <p:nvSpPr>
          <p:cNvPr id="4" name="Subtitle 2">
            <a:extLst>
              <a:ext uri="{FF2B5EF4-FFF2-40B4-BE49-F238E27FC236}">
                <a16:creationId xmlns:a16="http://schemas.microsoft.com/office/drawing/2014/main" id="{948E9BE0-2416-4D18-86CA-5F66303D2FA5}"/>
              </a:ext>
            </a:extLst>
          </p:cNvPr>
          <p:cNvSpPr>
            <a:spLocks noGrp="1"/>
          </p:cNvSpPr>
          <p:nvPr>
            <p:ph type="title"/>
          </p:nvPr>
        </p:nvSpPr>
        <p:spPr>
          <a:xfrm>
            <a:off x="133903" y="91799"/>
            <a:ext cx="9604375" cy="1049337"/>
          </a:xfrm>
        </p:spPr>
        <p:txBody>
          <a:bodyPr/>
          <a:lstStyle/>
          <a:p>
            <a:r>
              <a:rPr lang="en-GB" dirty="0"/>
              <a:t>Screen Printing:</a:t>
            </a:r>
          </a:p>
        </p:txBody>
      </p:sp>
      <p:pic>
        <p:nvPicPr>
          <p:cNvPr id="5" name="Picture 4">
            <a:extLst>
              <a:ext uri="{FF2B5EF4-FFF2-40B4-BE49-F238E27FC236}">
                <a16:creationId xmlns:a16="http://schemas.microsoft.com/office/drawing/2014/main" id="{605351AF-08A7-4EE2-9EC1-DA438C998056}"/>
              </a:ext>
            </a:extLst>
          </p:cNvPr>
          <p:cNvPicPr>
            <a:picLocks noChangeAspect="1"/>
          </p:cNvPicPr>
          <p:nvPr/>
        </p:nvPicPr>
        <p:blipFill>
          <a:blip r:embed="rId3"/>
          <a:stretch>
            <a:fillRect/>
          </a:stretch>
        </p:blipFill>
        <p:spPr>
          <a:xfrm>
            <a:off x="2417373" y="3755028"/>
            <a:ext cx="3061345" cy="2429027"/>
          </a:xfrm>
          <a:prstGeom prst="rect">
            <a:avLst/>
          </a:prstGeom>
        </p:spPr>
      </p:pic>
      <p:pic>
        <p:nvPicPr>
          <p:cNvPr id="6" name="Picture 5">
            <a:extLst>
              <a:ext uri="{FF2B5EF4-FFF2-40B4-BE49-F238E27FC236}">
                <a16:creationId xmlns:a16="http://schemas.microsoft.com/office/drawing/2014/main" id="{C15F696F-06AD-42B5-A91D-B99AF495A752}"/>
              </a:ext>
            </a:extLst>
          </p:cNvPr>
          <p:cNvPicPr>
            <a:picLocks noChangeAspect="1"/>
          </p:cNvPicPr>
          <p:nvPr/>
        </p:nvPicPr>
        <p:blipFill>
          <a:blip r:embed="rId4"/>
          <a:stretch>
            <a:fillRect/>
          </a:stretch>
        </p:blipFill>
        <p:spPr>
          <a:xfrm>
            <a:off x="1361371" y="1019966"/>
            <a:ext cx="1803622" cy="2705432"/>
          </a:xfrm>
          <a:prstGeom prst="rect">
            <a:avLst/>
          </a:prstGeom>
        </p:spPr>
      </p:pic>
      <p:pic>
        <p:nvPicPr>
          <p:cNvPr id="7" name="Picture 4" descr="Related image">
            <a:extLst>
              <a:ext uri="{FF2B5EF4-FFF2-40B4-BE49-F238E27FC236}">
                <a16:creationId xmlns:a16="http://schemas.microsoft.com/office/drawing/2014/main" id="{FFC63578-BD0F-4963-A607-B6D84E88E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19966"/>
            <a:ext cx="2483768" cy="2483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45AC908-F0DB-4310-8F50-7C5EB4971CB7}"/>
              </a:ext>
            </a:extLst>
          </p:cNvPr>
          <p:cNvPicPr>
            <a:picLocks noChangeAspect="1"/>
          </p:cNvPicPr>
          <p:nvPr/>
        </p:nvPicPr>
        <p:blipFill>
          <a:blip r:embed="rId6"/>
          <a:stretch>
            <a:fillRect/>
          </a:stretch>
        </p:blipFill>
        <p:spPr>
          <a:xfrm>
            <a:off x="8423345" y="1019966"/>
            <a:ext cx="1443842" cy="2636912"/>
          </a:xfrm>
          <a:prstGeom prst="rect">
            <a:avLst/>
          </a:prstGeom>
        </p:spPr>
      </p:pic>
      <p:pic>
        <p:nvPicPr>
          <p:cNvPr id="9" name="Picture 8">
            <a:extLst>
              <a:ext uri="{FF2B5EF4-FFF2-40B4-BE49-F238E27FC236}">
                <a16:creationId xmlns:a16="http://schemas.microsoft.com/office/drawing/2014/main" id="{E3C7283C-52C5-44BC-B075-901DAC43B259}"/>
              </a:ext>
            </a:extLst>
          </p:cNvPr>
          <p:cNvPicPr>
            <a:picLocks noChangeAspect="1"/>
          </p:cNvPicPr>
          <p:nvPr/>
        </p:nvPicPr>
        <p:blipFill>
          <a:blip r:embed="rId7"/>
          <a:stretch>
            <a:fillRect/>
          </a:stretch>
        </p:blipFill>
        <p:spPr>
          <a:xfrm>
            <a:off x="8420441" y="3972294"/>
            <a:ext cx="1421705" cy="2126617"/>
          </a:xfrm>
          <a:prstGeom prst="rect">
            <a:avLst/>
          </a:prstGeom>
        </p:spPr>
      </p:pic>
      <p:pic>
        <p:nvPicPr>
          <p:cNvPr id="10" name="Picture 9">
            <a:extLst>
              <a:ext uri="{FF2B5EF4-FFF2-40B4-BE49-F238E27FC236}">
                <a16:creationId xmlns:a16="http://schemas.microsoft.com/office/drawing/2014/main" id="{1493C952-5E8F-4705-9C70-05C2DC13803D}"/>
              </a:ext>
            </a:extLst>
          </p:cNvPr>
          <p:cNvPicPr>
            <a:picLocks noChangeAspect="1"/>
          </p:cNvPicPr>
          <p:nvPr/>
        </p:nvPicPr>
        <p:blipFill>
          <a:blip r:embed="rId8"/>
          <a:stretch>
            <a:fillRect/>
          </a:stretch>
        </p:blipFill>
        <p:spPr>
          <a:xfrm>
            <a:off x="5744341" y="3725914"/>
            <a:ext cx="2416142" cy="2372997"/>
          </a:xfrm>
          <a:prstGeom prst="rect">
            <a:avLst/>
          </a:prstGeom>
        </p:spPr>
      </p:pic>
      <p:pic>
        <p:nvPicPr>
          <p:cNvPr id="11" name="Picture 10">
            <a:extLst>
              <a:ext uri="{FF2B5EF4-FFF2-40B4-BE49-F238E27FC236}">
                <a16:creationId xmlns:a16="http://schemas.microsoft.com/office/drawing/2014/main" id="{9EF791BE-C6DB-4BCD-802D-936D037CD6A0}"/>
              </a:ext>
            </a:extLst>
          </p:cNvPr>
          <p:cNvPicPr>
            <a:picLocks noChangeAspect="1"/>
          </p:cNvPicPr>
          <p:nvPr/>
        </p:nvPicPr>
        <p:blipFill>
          <a:blip r:embed="rId9"/>
          <a:stretch>
            <a:fillRect/>
          </a:stretch>
        </p:blipFill>
        <p:spPr>
          <a:xfrm>
            <a:off x="3443946" y="1019966"/>
            <a:ext cx="2584592" cy="2584592"/>
          </a:xfrm>
          <a:prstGeom prst="rect">
            <a:avLst/>
          </a:prstGeom>
        </p:spPr>
      </p:pic>
    </p:spTree>
    <p:extLst>
      <p:ext uri="{BB962C8B-B14F-4D97-AF65-F5344CB8AC3E}">
        <p14:creationId xmlns:p14="http://schemas.microsoft.com/office/powerpoint/2010/main" val="2868803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4F9823-6A5B-4E49-9FAD-EF08342CEBB9}"/>
              </a:ext>
            </a:extLst>
          </p:cNvPr>
          <p:cNvPicPr>
            <a:picLocks noChangeAspect="1"/>
          </p:cNvPicPr>
          <p:nvPr/>
        </p:nvPicPr>
        <p:blipFill>
          <a:blip r:embed="rId2"/>
          <a:stretch>
            <a:fillRect/>
          </a:stretch>
        </p:blipFill>
        <p:spPr>
          <a:xfrm>
            <a:off x="4727250" y="595450"/>
            <a:ext cx="3059832" cy="1721156"/>
          </a:xfrm>
          <a:prstGeom prst="rect">
            <a:avLst/>
          </a:prstGeom>
        </p:spPr>
      </p:pic>
      <p:pic>
        <p:nvPicPr>
          <p:cNvPr id="5" name="Picture 4">
            <a:extLst>
              <a:ext uri="{FF2B5EF4-FFF2-40B4-BE49-F238E27FC236}">
                <a16:creationId xmlns:a16="http://schemas.microsoft.com/office/drawing/2014/main" id="{83736738-335B-4E57-9271-43EFD008573C}"/>
              </a:ext>
            </a:extLst>
          </p:cNvPr>
          <p:cNvPicPr>
            <a:picLocks noChangeAspect="1"/>
          </p:cNvPicPr>
          <p:nvPr/>
        </p:nvPicPr>
        <p:blipFill>
          <a:blip r:embed="rId3"/>
          <a:stretch>
            <a:fillRect/>
          </a:stretch>
        </p:blipFill>
        <p:spPr>
          <a:xfrm>
            <a:off x="150514" y="240197"/>
            <a:ext cx="2232248" cy="2431662"/>
          </a:xfrm>
          <a:prstGeom prst="rect">
            <a:avLst/>
          </a:prstGeom>
        </p:spPr>
      </p:pic>
      <p:pic>
        <p:nvPicPr>
          <p:cNvPr id="6" name="Picture 5">
            <a:extLst>
              <a:ext uri="{FF2B5EF4-FFF2-40B4-BE49-F238E27FC236}">
                <a16:creationId xmlns:a16="http://schemas.microsoft.com/office/drawing/2014/main" id="{26A79869-F04F-43F9-8091-5AE8D51FD50E}"/>
              </a:ext>
            </a:extLst>
          </p:cNvPr>
          <p:cNvPicPr>
            <a:picLocks noChangeAspect="1"/>
          </p:cNvPicPr>
          <p:nvPr/>
        </p:nvPicPr>
        <p:blipFill>
          <a:blip r:embed="rId4"/>
          <a:stretch>
            <a:fillRect/>
          </a:stretch>
        </p:blipFill>
        <p:spPr>
          <a:xfrm>
            <a:off x="2634037" y="319416"/>
            <a:ext cx="1932959" cy="2431662"/>
          </a:xfrm>
          <a:prstGeom prst="rect">
            <a:avLst/>
          </a:prstGeom>
        </p:spPr>
      </p:pic>
      <p:pic>
        <p:nvPicPr>
          <p:cNvPr id="7" name="Picture 6">
            <a:extLst>
              <a:ext uri="{FF2B5EF4-FFF2-40B4-BE49-F238E27FC236}">
                <a16:creationId xmlns:a16="http://schemas.microsoft.com/office/drawing/2014/main" id="{DB4FB94B-9769-4905-92CE-FEE0B6B35841}"/>
              </a:ext>
            </a:extLst>
          </p:cNvPr>
          <p:cNvPicPr>
            <a:picLocks noChangeAspect="1"/>
          </p:cNvPicPr>
          <p:nvPr/>
        </p:nvPicPr>
        <p:blipFill>
          <a:blip r:embed="rId5"/>
          <a:stretch>
            <a:fillRect/>
          </a:stretch>
        </p:blipFill>
        <p:spPr>
          <a:xfrm>
            <a:off x="674462" y="3113984"/>
            <a:ext cx="2088232" cy="2694492"/>
          </a:xfrm>
          <a:prstGeom prst="rect">
            <a:avLst/>
          </a:prstGeom>
        </p:spPr>
      </p:pic>
      <p:pic>
        <p:nvPicPr>
          <p:cNvPr id="8" name="Picture 7">
            <a:extLst>
              <a:ext uri="{FF2B5EF4-FFF2-40B4-BE49-F238E27FC236}">
                <a16:creationId xmlns:a16="http://schemas.microsoft.com/office/drawing/2014/main" id="{2A0901F6-828C-48E8-A2FD-5F246B5959FD}"/>
              </a:ext>
            </a:extLst>
          </p:cNvPr>
          <p:cNvPicPr>
            <a:picLocks noChangeAspect="1"/>
          </p:cNvPicPr>
          <p:nvPr/>
        </p:nvPicPr>
        <p:blipFill>
          <a:blip r:embed="rId6"/>
          <a:stretch>
            <a:fillRect/>
          </a:stretch>
        </p:blipFill>
        <p:spPr>
          <a:xfrm>
            <a:off x="3280601" y="2891534"/>
            <a:ext cx="2376264" cy="2967374"/>
          </a:xfrm>
          <a:prstGeom prst="rect">
            <a:avLst/>
          </a:prstGeom>
        </p:spPr>
      </p:pic>
      <p:pic>
        <p:nvPicPr>
          <p:cNvPr id="9" name="Picture 8">
            <a:extLst>
              <a:ext uri="{FF2B5EF4-FFF2-40B4-BE49-F238E27FC236}">
                <a16:creationId xmlns:a16="http://schemas.microsoft.com/office/drawing/2014/main" id="{40A2DA96-CB2E-4FFD-B7C4-07F1857BD91B}"/>
              </a:ext>
            </a:extLst>
          </p:cNvPr>
          <p:cNvPicPr>
            <a:picLocks noChangeAspect="1"/>
          </p:cNvPicPr>
          <p:nvPr/>
        </p:nvPicPr>
        <p:blipFill>
          <a:blip r:embed="rId7"/>
          <a:stretch>
            <a:fillRect/>
          </a:stretch>
        </p:blipFill>
        <p:spPr>
          <a:xfrm>
            <a:off x="7723268" y="1630868"/>
            <a:ext cx="1533688" cy="2081981"/>
          </a:xfrm>
          <a:prstGeom prst="rect">
            <a:avLst/>
          </a:prstGeom>
        </p:spPr>
      </p:pic>
      <p:pic>
        <p:nvPicPr>
          <p:cNvPr id="10" name="Picture 9">
            <a:extLst>
              <a:ext uri="{FF2B5EF4-FFF2-40B4-BE49-F238E27FC236}">
                <a16:creationId xmlns:a16="http://schemas.microsoft.com/office/drawing/2014/main" id="{ECDD0ED5-C8B0-4FEE-919F-DD15BABE6D9C}"/>
              </a:ext>
            </a:extLst>
          </p:cNvPr>
          <p:cNvPicPr>
            <a:picLocks noChangeAspect="1"/>
          </p:cNvPicPr>
          <p:nvPr/>
        </p:nvPicPr>
        <p:blipFill>
          <a:blip r:embed="rId8"/>
          <a:stretch>
            <a:fillRect/>
          </a:stretch>
        </p:blipFill>
        <p:spPr>
          <a:xfrm>
            <a:off x="9481025" y="551618"/>
            <a:ext cx="2411760" cy="1808820"/>
          </a:xfrm>
          <a:prstGeom prst="rect">
            <a:avLst/>
          </a:prstGeom>
        </p:spPr>
      </p:pic>
      <p:pic>
        <p:nvPicPr>
          <p:cNvPr id="11" name="Picture 10">
            <a:extLst>
              <a:ext uri="{FF2B5EF4-FFF2-40B4-BE49-F238E27FC236}">
                <a16:creationId xmlns:a16="http://schemas.microsoft.com/office/drawing/2014/main" id="{4330014F-9A3D-46BB-89AE-CFB37D5B352F}"/>
              </a:ext>
            </a:extLst>
          </p:cNvPr>
          <p:cNvPicPr>
            <a:picLocks noChangeAspect="1"/>
          </p:cNvPicPr>
          <p:nvPr/>
        </p:nvPicPr>
        <p:blipFill>
          <a:blip r:embed="rId9"/>
          <a:stretch>
            <a:fillRect/>
          </a:stretch>
        </p:blipFill>
        <p:spPr>
          <a:xfrm>
            <a:off x="9481025" y="3429000"/>
            <a:ext cx="2153959" cy="2151566"/>
          </a:xfrm>
          <a:prstGeom prst="rect">
            <a:avLst/>
          </a:prstGeom>
        </p:spPr>
      </p:pic>
      <p:pic>
        <p:nvPicPr>
          <p:cNvPr id="12" name="Picture 11">
            <a:extLst>
              <a:ext uri="{FF2B5EF4-FFF2-40B4-BE49-F238E27FC236}">
                <a16:creationId xmlns:a16="http://schemas.microsoft.com/office/drawing/2014/main" id="{4A85C96D-98B9-49A5-B8C0-062252380F52}"/>
              </a:ext>
            </a:extLst>
          </p:cNvPr>
          <p:cNvPicPr>
            <a:picLocks noChangeAspect="1"/>
          </p:cNvPicPr>
          <p:nvPr/>
        </p:nvPicPr>
        <p:blipFill>
          <a:blip r:embed="rId10"/>
          <a:stretch>
            <a:fillRect/>
          </a:stretch>
        </p:blipFill>
        <p:spPr>
          <a:xfrm>
            <a:off x="5863517" y="3839409"/>
            <a:ext cx="2626595" cy="1641622"/>
          </a:xfrm>
          <a:prstGeom prst="rect">
            <a:avLst/>
          </a:prstGeom>
        </p:spPr>
      </p:pic>
    </p:spTree>
    <p:extLst>
      <p:ext uri="{BB962C8B-B14F-4D97-AF65-F5344CB8AC3E}">
        <p14:creationId xmlns:p14="http://schemas.microsoft.com/office/powerpoint/2010/main" val="368817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32F9-1521-463C-87F5-02AB51E1971D}"/>
              </a:ext>
            </a:extLst>
          </p:cNvPr>
          <p:cNvSpPr>
            <a:spLocks noGrp="1"/>
          </p:cNvSpPr>
          <p:nvPr>
            <p:ph type="title"/>
          </p:nvPr>
        </p:nvSpPr>
        <p:spPr>
          <a:xfrm>
            <a:off x="1397476" y="559942"/>
            <a:ext cx="9603275" cy="1049235"/>
          </a:xfrm>
        </p:spPr>
        <p:txBody>
          <a:bodyPr>
            <a:normAutofit fontScale="90000"/>
          </a:bodyPr>
          <a:lstStyle/>
          <a:p>
            <a:r>
              <a:rPr lang="en-GB" dirty="0"/>
              <a:t>Or follow a design brief:</a:t>
            </a:r>
            <a:br>
              <a:rPr lang="en-GB" dirty="0"/>
            </a:br>
            <a:r>
              <a:rPr lang="en-GB" dirty="0"/>
              <a:t>Birdswood Trip Boat, Cromford Canal</a:t>
            </a:r>
            <a:br>
              <a:rPr lang="en-GB" dirty="0"/>
            </a:br>
            <a:endParaRPr lang="en-GB" dirty="0"/>
          </a:p>
        </p:txBody>
      </p:sp>
      <p:sp>
        <p:nvSpPr>
          <p:cNvPr id="4" name="Subtitle 2">
            <a:extLst>
              <a:ext uri="{FF2B5EF4-FFF2-40B4-BE49-F238E27FC236}">
                <a16:creationId xmlns:a16="http://schemas.microsoft.com/office/drawing/2014/main" id="{00A54DA5-B942-47BA-B59A-C1B12480032D}"/>
              </a:ext>
            </a:extLst>
          </p:cNvPr>
          <p:cNvSpPr txBox="1">
            <a:spLocks/>
          </p:cNvSpPr>
          <p:nvPr/>
        </p:nvSpPr>
        <p:spPr>
          <a:xfrm>
            <a:off x="1333261" y="1980929"/>
            <a:ext cx="7776864" cy="32647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GB" dirty="0"/>
              <a:t>Brief: Design a range of cards and notelets for sale in the visitor shop.  These should be inspired by and reflect the canal, canal boat and its heritage on the Cromford Canal. </a:t>
            </a:r>
          </a:p>
        </p:txBody>
      </p:sp>
      <p:pic>
        <p:nvPicPr>
          <p:cNvPr id="5" name="Picture 4">
            <a:extLst>
              <a:ext uri="{FF2B5EF4-FFF2-40B4-BE49-F238E27FC236}">
                <a16:creationId xmlns:a16="http://schemas.microsoft.com/office/drawing/2014/main" id="{F1382F44-A00F-4A5A-9539-81DA3E9BD604}"/>
              </a:ext>
            </a:extLst>
          </p:cNvPr>
          <p:cNvPicPr>
            <a:picLocks noChangeAspect="1"/>
          </p:cNvPicPr>
          <p:nvPr/>
        </p:nvPicPr>
        <p:blipFill>
          <a:blip r:embed="rId2"/>
          <a:stretch>
            <a:fillRect/>
          </a:stretch>
        </p:blipFill>
        <p:spPr>
          <a:xfrm>
            <a:off x="5221693" y="3516674"/>
            <a:ext cx="3007136" cy="2232248"/>
          </a:xfrm>
          <a:prstGeom prst="rect">
            <a:avLst/>
          </a:prstGeom>
        </p:spPr>
      </p:pic>
      <p:pic>
        <p:nvPicPr>
          <p:cNvPr id="6" name="Picture 5">
            <a:extLst>
              <a:ext uri="{FF2B5EF4-FFF2-40B4-BE49-F238E27FC236}">
                <a16:creationId xmlns:a16="http://schemas.microsoft.com/office/drawing/2014/main" id="{6E122DDF-00C8-4DBA-A619-B2B7A1A56296}"/>
              </a:ext>
            </a:extLst>
          </p:cNvPr>
          <p:cNvPicPr>
            <a:picLocks noChangeAspect="1"/>
          </p:cNvPicPr>
          <p:nvPr/>
        </p:nvPicPr>
        <p:blipFill>
          <a:blip r:embed="rId3"/>
          <a:stretch>
            <a:fillRect/>
          </a:stretch>
        </p:blipFill>
        <p:spPr>
          <a:xfrm>
            <a:off x="1397476" y="3516674"/>
            <a:ext cx="3012696" cy="2232248"/>
          </a:xfrm>
          <a:prstGeom prst="rect">
            <a:avLst/>
          </a:prstGeom>
        </p:spPr>
      </p:pic>
      <p:pic>
        <p:nvPicPr>
          <p:cNvPr id="7" name="Picture 6">
            <a:extLst>
              <a:ext uri="{FF2B5EF4-FFF2-40B4-BE49-F238E27FC236}">
                <a16:creationId xmlns:a16="http://schemas.microsoft.com/office/drawing/2014/main" id="{211025FB-743D-4A54-8323-77506F8731A3}"/>
              </a:ext>
            </a:extLst>
          </p:cNvPr>
          <p:cNvPicPr>
            <a:picLocks noChangeAspect="1"/>
          </p:cNvPicPr>
          <p:nvPr/>
        </p:nvPicPr>
        <p:blipFill>
          <a:blip r:embed="rId4"/>
          <a:stretch>
            <a:fillRect/>
          </a:stretch>
        </p:blipFill>
        <p:spPr>
          <a:xfrm>
            <a:off x="9710548" y="302851"/>
            <a:ext cx="2228850" cy="3038475"/>
          </a:xfrm>
          <a:prstGeom prst="rect">
            <a:avLst/>
          </a:prstGeom>
        </p:spPr>
      </p:pic>
      <p:pic>
        <p:nvPicPr>
          <p:cNvPr id="8" name="Picture 7">
            <a:extLst>
              <a:ext uri="{FF2B5EF4-FFF2-40B4-BE49-F238E27FC236}">
                <a16:creationId xmlns:a16="http://schemas.microsoft.com/office/drawing/2014/main" id="{B85CBBF6-FF92-4A2C-9484-4AD7C9F5B5E3}"/>
              </a:ext>
            </a:extLst>
          </p:cNvPr>
          <p:cNvPicPr>
            <a:picLocks noChangeAspect="1"/>
          </p:cNvPicPr>
          <p:nvPr/>
        </p:nvPicPr>
        <p:blipFill>
          <a:blip r:embed="rId5"/>
          <a:stretch>
            <a:fillRect/>
          </a:stretch>
        </p:blipFill>
        <p:spPr>
          <a:xfrm>
            <a:off x="9040350" y="3516674"/>
            <a:ext cx="2899048" cy="2219584"/>
          </a:xfrm>
          <a:prstGeom prst="rect">
            <a:avLst/>
          </a:prstGeom>
        </p:spPr>
      </p:pic>
    </p:spTree>
    <p:extLst>
      <p:ext uri="{BB962C8B-B14F-4D97-AF65-F5344CB8AC3E}">
        <p14:creationId xmlns:p14="http://schemas.microsoft.com/office/powerpoint/2010/main" val="19874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50FC-572F-4355-96BB-F377D22C18CB}"/>
              </a:ext>
            </a:extLst>
          </p:cNvPr>
          <p:cNvSpPr>
            <a:spLocks noGrp="1"/>
          </p:cNvSpPr>
          <p:nvPr>
            <p:ph type="title"/>
          </p:nvPr>
        </p:nvSpPr>
        <p:spPr>
          <a:xfrm>
            <a:off x="1454689" y="557846"/>
            <a:ext cx="7057939" cy="1049235"/>
          </a:xfrm>
        </p:spPr>
        <p:txBody>
          <a:bodyPr>
            <a:normAutofit fontScale="90000"/>
          </a:bodyPr>
          <a:lstStyle/>
          <a:p>
            <a:r>
              <a:rPr lang="en-GB" dirty="0"/>
              <a:t>Design Brief:</a:t>
            </a:r>
            <a:br>
              <a:rPr lang="en-GB" dirty="0"/>
            </a:br>
            <a:r>
              <a:rPr lang="en-GB" dirty="0"/>
              <a:t>High Peak Junction, </a:t>
            </a:r>
            <a:br>
              <a:rPr lang="en-GB" dirty="0"/>
            </a:br>
            <a:r>
              <a:rPr lang="en-GB" dirty="0"/>
              <a:t>Railway Workshops</a:t>
            </a:r>
            <a:br>
              <a:rPr lang="en-GB" dirty="0"/>
            </a:br>
            <a:endParaRPr lang="en-GB" dirty="0"/>
          </a:p>
        </p:txBody>
      </p:sp>
      <p:sp>
        <p:nvSpPr>
          <p:cNvPr id="3" name="Content Placeholder 2">
            <a:extLst>
              <a:ext uri="{FF2B5EF4-FFF2-40B4-BE49-F238E27FC236}">
                <a16:creationId xmlns:a16="http://schemas.microsoft.com/office/drawing/2014/main" id="{2A6FE677-DB34-4F3D-BF35-C791A0B6DCB4}"/>
              </a:ext>
            </a:extLst>
          </p:cNvPr>
          <p:cNvSpPr>
            <a:spLocks noGrp="1"/>
          </p:cNvSpPr>
          <p:nvPr>
            <p:ph idx="1"/>
          </p:nvPr>
        </p:nvSpPr>
        <p:spPr>
          <a:xfrm>
            <a:off x="1451579" y="1995584"/>
            <a:ext cx="7214249" cy="4057897"/>
          </a:xfrm>
        </p:spPr>
        <p:txBody>
          <a:bodyPr>
            <a:normAutofit fontScale="70000" lnSpcReduction="20000"/>
          </a:bodyPr>
          <a:lstStyle/>
          <a:p>
            <a:pPr marL="0" indent="0">
              <a:buNone/>
            </a:pPr>
            <a:r>
              <a:rPr lang="en-GB" dirty="0"/>
              <a:t>Brief:  Design a range of bespoke souvenirs for sale in the visitor centre.  This should include posters, postcards and could include badges, fridge magnets etc.   Themes for design would include (but not restricted to):</a:t>
            </a:r>
          </a:p>
          <a:p>
            <a:r>
              <a:rPr lang="en-GB" dirty="0"/>
              <a:t>The oldest railway workshops in the world</a:t>
            </a:r>
          </a:p>
          <a:p>
            <a:r>
              <a:rPr lang="en-GB" dirty="0"/>
              <a:t>A railway linking 2 canals </a:t>
            </a:r>
          </a:p>
          <a:p>
            <a:r>
              <a:rPr lang="en-GB" dirty="0"/>
              <a:t>A horse drawn railway </a:t>
            </a:r>
          </a:p>
          <a:p>
            <a:r>
              <a:rPr lang="en-GB" dirty="0"/>
              <a:t>A railway with steep inclines, railway wharfs and catch pits for “the runaway” wagon </a:t>
            </a:r>
          </a:p>
          <a:p>
            <a:r>
              <a:rPr lang="en-GB" dirty="0"/>
              <a:t>A canal with a working trip boat, Birdswood </a:t>
            </a:r>
          </a:p>
          <a:p>
            <a:r>
              <a:rPr lang="en-GB" dirty="0"/>
              <a:t>A canal that is a Site of Special Scientific interest for its wildlife, water voles, dab chicks and water fowl </a:t>
            </a:r>
          </a:p>
          <a:p>
            <a:r>
              <a:rPr lang="en-GB" dirty="0"/>
              <a:t>A working steam beam engine, Leawood Pump</a:t>
            </a:r>
          </a:p>
          <a:p>
            <a:r>
              <a:rPr lang="en-GB" dirty="0"/>
              <a:t>Canal and railway artefacts and tools</a:t>
            </a:r>
          </a:p>
          <a:p>
            <a:endParaRPr lang="en-GB" dirty="0"/>
          </a:p>
        </p:txBody>
      </p:sp>
      <p:pic>
        <p:nvPicPr>
          <p:cNvPr id="4" name="Picture 3">
            <a:extLst>
              <a:ext uri="{FF2B5EF4-FFF2-40B4-BE49-F238E27FC236}">
                <a16:creationId xmlns:a16="http://schemas.microsoft.com/office/drawing/2014/main" id="{6633253C-B5A6-4FE0-B25B-A53CDCF8A5FA}"/>
              </a:ext>
            </a:extLst>
          </p:cNvPr>
          <p:cNvPicPr>
            <a:picLocks noChangeAspect="1"/>
          </p:cNvPicPr>
          <p:nvPr/>
        </p:nvPicPr>
        <p:blipFill>
          <a:blip r:embed="rId2"/>
          <a:stretch>
            <a:fillRect/>
          </a:stretch>
        </p:blipFill>
        <p:spPr>
          <a:xfrm>
            <a:off x="8751304" y="4444092"/>
            <a:ext cx="3166861" cy="1609389"/>
          </a:xfrm>
          <a:prstGeom prst="rect">
            <a:avLst/>
          </a:prstGeom>
        </p:spPr>
      </p:pic>
      <p:pic>
        <p:nvPicPr>
          <p:cNvPr id="5" name="Picture 4">
            <a:extLst>
              <a:ext uri="{FF2B5EF4-FFF2-40B4-BE49-F238E27FC236}">
                <a16:creationId xmlns:a16="http://schemas.microsoft.com/office/drawing/2014/main" id="{DC0B9521-8236-4485-B475-BC62F5749079}"/>
              </a:ext>
            </a:extLst>
          </p:cNvPr>
          <p:cNvPicPr>
            <a:picLocks noChangeAspect="1"/>
          </p:cNvPicPr>
          <p:nvPr/>
        </p:nvPicPr>
        <p:blipFill>
          <a:blip r:embed="rId3"/>
          <a:stretch>
            <a:fillRect/>
          </a:stretch>
        </p:blipFill>
        <p:spPr>
          <a:xfrm>
            <a:off x="8751304" y="2654966"/>
            <a:ext cx="3166861" cy="1975962"/>
          </a:xfrm>
          <a:prstGeom prst="rect">
            <a:avLst/>
          </a:prstGeom>
        </p:spPr>
      </p:pic>
      <p:pic>
        <p:nvPicPr>
          <p:cNvPr id="6" name="Picture 5">
            <a:extLst>
              <a:ext uri="{FF2B5EF4-FFF2-40B4-BE49-F238E27FC236}">
                <a16:creationId xmlns:a16="http://schemas.microsoft.com/office/drawing/2014/main" id="{496EA019-BB60-427B-BBE2-C5102A0C7DF2}"/>
              </a:ext>
            </a:extLst>
          </p:cNvPr>
          <p:cNvPicPr>
            <a:picLocks noChangeAspect="1"/>
          </p:cNvPicPr>
          <p:nvPr/>
        </p:nvPicPr>
        <p:blipFill>
          <a:blip r:embed="rId4"/>
          <a:stretch>
            <a:fillRect/>
          </a:stretch>
        </p:blipFill>
        <p:spPr>
          <a:xfrm>
            <a:off x="8751304" y="372361"/>
            <a:ext cx="3166861" cy="2469440"/>
          </a:xfrm>
          <a:prstGeom prst="rect">
            <a:avLst/>
          </a:prstGeom>
        </p:spPr>
      </p:pic>
    </p:spTree>
    <p:extLst>
      <p:ext uri="{BB962C8B-B14F-4D97-AF65-F5344CB8AC3E}">
        <p14:creationId xmlns:p14="http://schemas.microsoft.com/office/powerpoint/2010/main" val="367129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7832-5187-4965-828D-7436D89A4BD5}"/>
              </a:ext>
            </a:extLst>
          </p:cNvPr>
          <p:cNvSpPr>
            <a:spLocks noGrp="1"/>
          </p:cNvSpPr>
          <p:nvPr>
            <p:ph type="title"/>
          </p:nvPr>
        </p:nvSpPr>
        <p:spPr>
          <a:xfrm>
            <a:off x="1451579" y="477947"/>
            <a:ext cx="6255506" cy="1049235"/>
          </a:xfrm>
        </p:spPr>
        <p:txBody>
          <a:bodyPr>
            <a:normAutofit fontScale="90000"/>
          </a:bodyPr>
          <a:lstStyle/>
          <a:p>
            <a:r>
              <a:rPr lang="en-GB" dirty="0"/>
              <a:t>Design Briefs: BELPER NORTH MILL </a:t>
            </a:r>
            <a:br>
              <a:rPr lang="en-GB" dirty="0"/>
            </a:br>
            <a:br>
              <a:rPr lang="en-GB" dirty="0"/>
            </a:br>
            <a:endParaRPr lang="en-GB" dirty="0"/>
          </a:p>
        </p:txBody>
      </p:sp>
      <p:sp>
        <p:nvSpPr>
          <p:cNvPr id="3" name="Content Placeholder 2">
            <a:extLst>
              <a:ext uri="{FF2B5EF4-FFF2-40B4-BE49-F238E27FC236}">
                <a16:creationId xmlns:a16="http://schemas.microsoft.com/office/drawing/2014/main" id="{1755BBDE-B4CB-4F28-B344-A5C57A9B7496}"/>
              </a:ext>
            </a:extLst>
          </p:cNvPr>
          <p:cNvSpPr>
            <a:spLocks noGrp="1"/>
          </p:cNvSpPr>
          <p:nvPr>
            <p:ph idx="1"/>
          </p:nvPr>
        </p:nvSpPr>
        <p:spPr>
          <a:xfrm>
            <a:off x="1451579" y="2015732"/>
            <a:ext cx="5285123" cy="3450613"/>
          </a:xfrm>
        </p:spPr>
        <p:txBody>
          <a:bodyPr>
            <a:normAutofit lnSpcReduction="10000"/>
          </a:bodyPr>
          <a:lstStyle/>
          <a:p>
            <a:pPr marL="0" indent="0">
              <a:buNone/>
            </a:pPr>
            <a:r>
              <a:rPr lang="en-GB" b="1" dirty="0"/>
              <a:t>Window Vinyls for Belper North Mill: </a:t>
            </a:r>
          </a:p>
          <a:p>
            <a:pPr marL="0" indent="0">
              <a:buNone/>
            </a:pPr>
            <a:r>
              <a:rPr lang="en-GB" dirty="0"/>
              <a:t>Design 7 vinyl window covers which prevent viewing through the windows.  These should use colours as outlined in the DVMWHS branding guidelines.  The images on the vinyls should reflect the local area, in particular Belper and the DVMWHS.  The dimensions should be 6 panels that are 27.5 inches high by 29cm wide, and one that is 27.5 inches high by 44cm wide.</a:t>
            </a:r>
          </a:p>
          <a:p>
            <a:endParaRPr lang="en-GB" dirty="0"/>
          </a:p>
        </p:txBody>
      </p:sp>
      <p:pic>
        <p:nvPicPr>
          <p:cNvPr id="4" name="Picture 3">
            <a:extLst>
              <a:ext uri="{FF2B5EF4-FFF2-40B4-BE49-F238E27FC236}">
                <a16:creationId xmlns:a16="http://schemas.microsoft.com/office/drawing/2014/main" id="{D79A6D31-FACE-497B-8CF5-47778AFA43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6796" y="3110535"/>
            <a:ext cx="3923928" cy="2942946"/>
          </a:xfrm>
          <a:prstGeom prst="rect">
            <a:avLst/>
          </a:prstGeom>
        </p:spPr>
      </p:pic>
      <p:pic>
        <p:nvPicPr>
          <p:cNvPr id="5" name="Picture 4">
            <a:extLst>
              <a:ext uri="{FF2B5EF4-FFF2-40B4-BE49-F238E27FC236}">
                <a16:creationId xmlns:a16="http://schemas.microsoft.com/office/drawing/2014/main" id="{1701DA07-6BAE-432A-9633-9F5786E362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796" y="96023"/>
            <a:ext cx="3816424" cy="2862318"/>
          </a:xfrm>
          <a:prstGeom prst="rect">
            <a:avLst/>
          </a:prstGeom>
        </p:spPr>
      </p:pic>
    </p:spTree>
    <p:extLst>
      <p:ext uri="{BB962C8B-B14F-4D97-AF65-F5344CB8AC3E}">
        <p14:creationId xmlns:p14="http://schemas.microsoft.com/office/powerpoint/2010/main" val="2684922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erwent Valley Branding">
            <a:extLst>
              <a:ext uri="{FF2B5EF4-FFF2-40B4-BE49-F238E27FC236}">
                <a16:creationId xmlns:a16="http://schemas.microsoft.com/office/drawing/2014/main" id="{41D1C7CE-8F7F-4731-9DDB-008D7EF26D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20002" y="4421341"/>
            <a:ext cx="1568851" cy="16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a:extLst>
              <a:ext uri="{FF2B5EF4-FFF2-40B4-BE49-F238E27FC236}">
                <a16:creationId xmlns:a16="http://schemas.microsoft.com/office/drawing/2014/main" id="{3D70FEED-25B2-4CDF-8FDC-D3A71C586C87}"/>
              </a:ext>
            </a:extLst>
          </p:cNvPr>
          <p:cNvSpPr txBox="1">
            <a:spLocks/>
          </p:cNvSpPr>
          <p:nvPr/>
        </p:nvSpPr>
        <p:spPr>
          <a:xfrm>
            <a:off x="1499185" y="2003444"/>
            <a:ext cx="8496944" cy="374441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r>
              <a:rPr lang="en-GB" sz="1900" dirty="0"/>
              <a:t>This is an exciting opportunity to provide young people aged 11-18 with a real opportunity to engage with, be inspired by and respond to the East Midlands’ only World Heritage Site.  </a:t>
            </a:r>
          </a:p>
          <a:p>
            <a:pPr marL="342900" indent="-342900"/>
            <a:endParaRPr lang="en-GB" sz="1900" dirty="0"/>
          </a:p>
          <a:p>
            <a:pPr marL="342900" indent="-342900"/>
            <a:r>
              <a:rPr lang="en-GB" sz="1900" dirty="0"/>
              <a:t>It will provide an opportunity to give young people living within and around the Derwent Valley Mills World Heritage Site (DVMWHS) the opportunity to develop their creativity, employability and teamwork skills in an innovative and engaging way.</a:t>
            </a:r>
          </a:p>
          <a:p>
            <a:pPr marL="342900" indent="-342900"/>
            <a:endParaRPr lang="en-GB" sz="1900" dirty="0"/>
          </a:p>
          <a:p>
            <a:pPr marL="342900" indent="-342900"/>
            <a:r>
              <a:rPr lang="en-GB" sz="1900" dirty="0"/>
              <a:t>Essentially this means you will work in small groups to make a product (digital or physical) inspired by the DVMWHS; this product will be either sold to the general public or assessed by industry experts.</a:t>
            </a:r>
          </a:p>
          <a:p>
            <a:pPr marL="342900" indent="-342900" algn="ctr"/>
            <a:endParaRPr lang="en-GB" sz="1900" dirty="0"/>
          </a:p>
          <a:p>
            <a:pPr algn="ctr"/>
            <a:endParaRPr lang="en-GB" dirty="0"/>
          </a:p>
        </p:txBody>
      </p:sp>
      <p:sp>
        <p:nvSpPr>
          <p:cNvPr id="14" name="Title 1">
            <a:extLst>
              <a:ext uri="{FF2B5EF4-FFF2-40B4-BE49-F238E27FC236}">
                <a16:creationId xmlns:a16="http://schemas.microsoft.com/office/drawing/2014/main" id="{676EB81F-15D3-42A2-8AF5-895C4CF02A07}"/>
              </a:ext>
            </a:extLst>
          </p:cNvPr>
          <p:cNvSpPr txBox="1">
            <a:spLocks/>
          </p:cNvSpPr>
          <p:nvPr/>
        </p:nvSpPr>
        <p:spPr>
          <a:xfrm>
            <a:off x="-640350" y="707881"/>
            <a:ext cx="8496944" cy="14700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GB" dirty="0"/>
              <a:t>What’s it all about?</a:t>
            </a:r>
            <a:br>
              <a:rPr lang="en-GB" dirty="0">
                <a:solidFill>
                  <a:schemeClr val="bg1"/>
                </a:solidFill>
              </a:rPr>
            </a:br>
            <a:endParaRPr lang="en-GB" dirty="0"/>
          </a:p>
        </p:txBody>
      </p:sp>
    </p:spTree>
    <p:extLst>
      <p:ext uri="{BB962C8B-B14F-4D97-AF65-F5344CB8AC3E}">
        <p14:creationId xmlns:p14="http://schemas.microsoft.com/office/powerpoint/2010/main" val="25535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rwent Valley Branding">
            <a:extLst>
              <a:ext uri="{FF2B5EF4-FFF2-40B4-BE49-F238E27FC236}">
                <a16:creationId xmlns:a16="http://schemas.microsoft.com/office/drawing/2014/main" id="{41D1C7CE-8F7F-4731-9DDB-008D7EF26D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52445" y="4425708"/>
            <a:ext cx="1568851" cy="16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D5F73962-0AB8-47D7-8DC8-AA6B737428D4}"/>
              </a:ext>
            </a:extLst>
          </p:cNvPr>
          <p:cNvSpPr txBox="1">
            <a:spLocks/>
          </p:cNvSpPr>
          <p:nvPr/>
        </p:nvSpPr>
        <p:spPr>
          <a:xfrm>
            <a:off x="1344621" y="495536"/>
            <a:ext cx="9740145" cy="14700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dirty="0"/>
              <a:t>How will the project work in practice?</a:t>
            </a:r>
          </a:p>
        </p:txBody>
      </p:sp>
      <p:sp>
        <p:nvSpPr>
          <p:cNvPr id="12" name="Subtitle 2">
            <a:extLst>
              <a:ext uri="{FF2B5EF4-FFF2-40B4-BE49-F238E27FC236}">
                <a16:creationId xmlns:a16="http://schemas.microsoft.com/office/drawing/2014/main" id="{7BC4F6BF-5891-4386-AB42-6D89F0D667A8}"/>
              </a:ext>
            </a:extLst>
          </p:cNvPr>
          <p:cNvSpPr txBox="1">
            <a:spLocks/>
          </p:cNvSpPr>
          <p:nvPr/>
        </p:nvSpPr>
        <p:spPr>
          <a:xfrm>
            <a:off x="1411356" y="2158211"/>
            <a:ext cx="7776864" cy="32647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GB" dirty="0"/>
              <a:t>By the end of today: </a:t>
            </a:r>
          </a:p>
          <a:p>
            <a:endParaRPr lang="en-GB" dirty="0"/>
          </a:p>
          <a:p>
            <a:pPr marL="342900" indent="-342900"/>
            <a:r>
              <a:rPr lang="en-GB" dirty="0"/>
              <a:t>Chosen a site for the whole group to focus on</a:t>
            </a:r>
          </a:p>
          <a:p>
            <a:pPr marL="342900" indent="-342900"/>
            <a:r>
              <a:rPr lang="en-GB" dirty="0"/>
              <a:t>Decided on what type of product to make</a:t>
            </a:r>
          </a:p>
          <a:p>
            <a:pPr marL="342900" indent="-342900"/>
            <a:r>
              <a:rPr lang="en-GB" dirty="0"/>
              <a:t>Formed small groups – thought of a ‘company name’ and discussed the ‘tenner challenge’</a:t>
            </a:r>
          </a:p>
        </p:txBody>
      </p:sp>
    </p:spTree>
    <p:extLst>
      <p:ext uri="{BB962C8B-B14F-4D97-AF65-F5344CB8AC3E}">
        <p14:creationId xmlns:p14="http://schemas.microsoft.com/office/powerpoint/2010/main" val="8212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65E7E7-4C95-4A4B-ABFC-1D2398DC56B3}"/>
              </a:ext>
            </a:extLst>
          </p:cNvPr>
          <p:cNvSpPr txBox="1">
            <a:spLocks/>
          </p:cNvSpPr>
          <p:nvPr/>
        </p:nvSpPr>
        <p:spPr>
          <a:xfrm>
            <a:off x="1451579" y="817159"/>
            <a:ext cx="9882096" cy="13681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dirty="0"/>
              <a:t>In the following weeks and months:</a:t>
            </a:r>
            <a:br>
              <a:rPr lang="en-GB" dirty="0"/>
            </a:br>
            <a:endParaRPr lang="en-GB" dirty="0"/>
          </a:p>
        </p:txBody>
      </p:sp>
      <p:sp>
        <p:nvSpPr>
          <p:cNvPr id="5" name="Subtitle 2">
            <a:extLst>
              <a:ext uri="{FF2B5EF4-FFF2-40B4-BE49-F238E27FC236}">
                <a16:creationId xmlns:a16="http://schemas.microsoft.com/office/drawing/2014/main" id="{567E294A-8978-48A4-AD2F-D65B526710B1}"/>
              </a:ext>
            </a:extLst>
          </p:cNvPr>
          <p:cNvSpPr txBox="1">
            <a:spLocks/>
          </p:cNvSpPr>
          <p:nvPr/>
        </p:nvSpPr>
        <p:spPr>
          <a:xfrm>
            <a:off x="1451579" y="2185311"/>
            <a:ext cx="7776864" cy="3456383"/>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r>
              <a:rPr lang="en-GB" dirty="0"/>
              <a:t>Site tour and inspiration visit, possibly with a creative expert</a:t>
            </a:r>
          </a:p>
          <a:p>
            <a:pPr marL="342900" indent="-342900"/>
            <a:endParaRPr lang="en-GB" dirty="0"/>
          </a:p>
          <a:p>
            <a:pPr marL="342900" indent="-342900"/>
            <a:r>
              <a:rPr lang="en-GB" dirty="0"/>
              <a:t>Production development and manufacture, possibly with a creative expert.</a:t>
            </a:r>
          </a:p>
          <a:p>
            <a:pPr marL="342900" indent="-342900"/>
            <a:endParaRPr lang="en-GB" dirty="0"/>
          </a:p>
          <a:p>
            <a:pPr marL="342900" indent="-342900"/>
            <a:r>
              <a:rPr lang="en-GB" dirty="0"/>
              <a:t>Continued manufacture and preparation for ‘sales’ event</a:t>
            </a:r>
          </a:p>
          <a:p>
            <a:pPr marL="342900" indent="-342900"/>
            <a:endParaRPr lang="en-GB" dirty="0"/>
          </a:p>
          <a:p>
            <a:pPr marL="342900" indent="-342900"/>
            <a:r>
              <a:rPr lang="en-GB" dirty="0"/>
              <a:t>‘Sales’ event</a:t>
            </a:r>
          </a:p>
          <a:p>
            <a:endParaRPr lang="en-GB" dirty="0"/>
          </a:p>
        </p:txBody>
      </p:sp>
      <p:pic>
        <p:nvPicPr>
          <p:cNvPr id="6" name="Picture 5" descr="Derwent Valley Branding">
            <a:extLst>
              <a:ext uri="{FF2B5EF4-FFF2-40B4-BE49-F238E27FC236}">
                <a16:creationId xmlns:a16="http://schemas.microsoft.com/office/drawing/2014/main" id="{CDC7178A-DB65-4DF3-B0E3-532BF0973F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52445" y="4425708"/>
            <a:ext cx="1568851" cy="16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88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7D8AA0-35DD-4240-94CE-10173D803487}"/>
              </a:ext>
            </a:extLst>
          </p:cNvPr>
          <p:cNvSpPr txBox="1">
            <a:spLocks/>
          </p:cNvSpPr>
          <p:nvPr/>
        </p:nvSpPr>
        <p:spPr>
          <a:xfrm>
            <a:off x="1451579" y="896151"/>
            <a:ext cx="7772400" cy="7200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dirty="0"/>
              <a:t>What is the ‘tenner challenge’?</a:t>
            </a:r>
            <a:br>
              <a:rPr lang="en-GB" dirty="0"/>
            </a:br>
            <a:br>
              <a:rPr lang="en-GB" dirty="0"/>
            </a:br>
            <a:endParaRPr lang="en-GB" dirty="0"/>
          </a:p>
        </p:txBody>
      </p:sp>
      <p:sp>
        <p:nvSpPr>
          <p:cNvPr id="5" name="Subtitle 2">
            <a:extLst>
              <a:ext uri="{FF2B5EF4-FFF2-40B4-BE49-F238E27FC236}">
                <a16:creationId xmlns:a16="http://schemas.microsoft.com/office/drawing/2014/main" id="{D02ED427-88C6-4300-8EA9-447B192BA420}"/>
              </a:ext>
            </a:extLst>
          </p:cNvPr>
          <p:cNvSpPr txBox="1">
            <a:spLocks/>
          </p:cNvSpPr>
          <p:nvPr/>
        </p:nvSpPr>
        <p:spPr>
          <a:xfrm>
            <a:off x="1352459" y="2101390"/>
            <a:ext cx="8098305" cy="345638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r>
              <a:rPr lang="en-GB" dirty="0"/>
              <a:t>Each ‘company’ will be given £10 to invest in their product.</a:t>
            </a:r>
          </a:p>
          <a:p>
            <a:pPr marL="342900" indent="-342900"/>
            <a:r>
              <a:rPr lang="en-GB" dirty="0"/>
              <a:t>This £10 can be used to buy additional materials or resources needed to help develop and manufacture their product.</a:t>
            </a:r>
          </a:p>
          <a:p>
            <a:pPr marL="342900" indent="-342900"/>
            <a:r>
              <a:rPr lang="en-GB" dirty="0"/>
              <a:t>Different companies can ‘pool’ their money together to increase purchasing power.</a:t>
            </a:r>
          </a:p>
          <a:p>
            <a:pPr marL="342900" indent="-342900"/>
            <a:r>
              <a:rPr lang="en-GB" dirty="0"/>
              <a:t>Each company will also have access to the materials and equipment available at your location</a:t>
            </a:r>
          </a:p>
          <a:p>
            <a:pPr marL="342900" indent="-342900"/>
            <a:endParaRPr lang="en-GB" dirty="0"/>
          </a:p>
          <a:p>
            <a:pPr marL="342900" indent="-342900"/>
            <a:r>
              <a:rPr lang="en-GB" u="sng" dirty="0">
                <a:hlinkClick r:id="rId2"/>
              </a:rPr>
              <a:t>https://www.tenner.org.uk/</a:t>
            </a:r>
            <a:endParaRPr lang="en-GB" dirty="0"/>
          </a:p>
        </p:txBody>
      </p:sp>
      <p:pic>
        <p:nvPicPr>
          <p:cNvPr id="6" name="Picture 5" descr="Derwent Valley Branding">
            <a:extLst>
              <a:ext uri="{FF2B5EF4-FFF2-40B4-BE49-F238E27FC236}">
                <a16:creationId xmlns:a16="http://schemas.microsoft.com/office/drawing/2014/main" id="{9868D6A9-B830-49F7-BEFE-DAF491D2B4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52445" y="4425708"/>
            <a:ext cx="1568851" cy="16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8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250020E-F41B-4E98-B01E-A628FD6D6A6D}"/>
              </a:ext>
            </a:extLst>
          </p:cNvPr>
          <p:cNvSpPr txBox="1">
            <a:spLocks/>
          </p:cNvSpPr>
          <p:nvPr/>
        </p:nvSpPr>
        <p:spPr>
          <a:xfrm>
            <a:off x="179512" y="116633"/>
            <a:ext cx="7776864" cy="446449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sz="2400" dirty="0"/>
              <a:t>You could create digital products:</a:t>
            </a:r>
          </a:p>
          <a:p>
            <a:r>
              <a:rPr lang="en-GB" sz="2400" dirty="0"/>
              <a:t>Example products: Websites</a:t>
            </a:r>
          </a:p>
          <a:p>
            <a:endParaRPr lang="en-GB" dirty="0"/>
          </a:p>
          <a:p>
            <a:endParaRPr lang="en-GB" dirty="0"/>
          </a:p>
        </p:txBody>
      </p:sp>
      <p:pic>
        <p:nvPicPr>
          <p:cNvPr id="5" name="Picture 4">
            <a:extLst>
              <a:ext uri="{FF2B5EF4-FFF2-40B4-BE49-F238E27FC236}">
                <a16:creationId xmlns:a16="http://schemas.microsoft.com/office/drawing/2014/main" id="{073287AF-14DE-48AC-A296-F9E647C849D4}"/>
              </a:ext>
            </a:extLst>
          </p:cNvPr>
          <p:cNvPicPr>
            <a:picLocks noChangeAspect="1"/>
          </p:cNvPicPr>
          <p:nvPr/>
        </p:nvPicPr>
        <p:blipFill>
          <a:blip r:embed="rId2"/>
          <a:stretch>
            <a:fillRect/>
          </a:stretch>
        </p:blipFill>
        <p:spPr>
          <a:xfrm>
            <a:off x="179512" y="1133067"/>
            <a:ext cx="5612928" cy="3096344"/>
          </a:xfrm>
          <a:prstGeom prst="rect">
            <a:avLst/>
          </a:prstGeom>
        </p:spPr>
      </p:pic>
      <p:pic>
        <p:nvPicPr>
          <p:cNvPr id="6" name="Picture 5">
            <a:extLst>
              <a:ext uri="{FF2B5EF4-FFF2-40B4-BE49-F238E27FC236}">
                <a16:creationId xmlns:a16="http://schemas.microsoft.com/office/drawing/2014/main" id="{9985A901-A94B-4E05-B40C-7D41D797B74A}"/>
              </a:ext>
            </a:extLst>
          </p:cNvPr>
          <p:cNvPicPr>
            <a:picLocks noChangeAspect="1"/>
          </p:cNvPicPr>
          <p:nvPr/>
        </p:nvPicPr>
        <p:blipFill>
          <a:blip r:embed="rId3"/>
          <a:stretch>
            <a:fillRect/>
          </a:stretch>
        </p:blipFill>
        <p:spPr>
          <a:xfrm>
            <a:off x="5792440" y="1133067"/>
            <a:ext cx="6198371" cy="3141383"/>
          </a:xfrm>
          <a:prstGeom prst="rect">
            <a:avLst/>
          </a:prstGeom>
        </p:spPr>
      </p:pic>
      <p:pic>
        <p:nvPicPr>
          <p:cNvPr id="7" name="Picture 6">
            <a:extLst>
              <a:ext uri="{FF2B5EF4-FFF2-40B4-BE49-F238E27FC236}">
                <a16:creationId xmlns:a16="http://schemas.microsoft.com/office/drawing/2014/main" id="{0FAE5F71-AECA-41A2-9A85-2777FF3CB8C7}"/>
              </a:ext>
            </a:extLst>
          </p:cNvPr>
          <p:cNvPicPr>
            <a:picLocks noChangeAspect="1"/>
          </p:cNvPicPr>
          <p:nvPr/>
        </p:nvPicPr>
        <p:blipFill>
          <a:blip r:embed="rId4"/>
          <a:stretch>
            <a:fillRect/>
          </a:stretch>
        </p:blipFill>
        <p:spPr>
          <a:xfrm>
            <a:off x="1268068" y="4274450"/>
            <a:ext cx="4506637" cy="2406722"/>
          </a:xfrm>
          <a:prstGeom prst="rect">
            <a:avLst/>
          </a:prstGeom>
        </p:spPr>
      </p:pic>
      <p:pic>
        <p:nvPicPr>
          <p:cNvPr id="8" name="Picture 7">
            <a:extLst>
              <a:ext uri="{FF2B5EF4-FFF2-40B4-BE49-F238E27FC236}">
                <a16:creationId xmlns:a16="http://schemas.microsoft.com/office/drawing/2014/main" id="{06EC5918-7601-443B-B930-C61276644290}"/>
              </a:ext>
            </a:extLst>
          </p:cNvPr>
          <p:cNvPicPr>
            <a:picLocks noChangeAspect="1"/>
          </p:cNvPicPr>
          <p:nvPr/>
        </p:nvPicPr>
        <p:blipFill>
          <a:blip r:embed="rId5"/>
          <a:stretch>
            <a:fillRect/>
          </a:stretch>
        </p:blipFill>
        <p:spPr>
          <a:xfrm>
            <a:off x="5774705" y="4186620"/>
            <a:ext cx="4704604" cy="2554747"/>
          </a:xfrm>
          <a:prstGeom prst="rect">
            <a:avLst/>
          </a:prstGeom>
        </p:spPr>
      </p:pic>
    </p:spTree>
    <p:extLst>
      <p:ext uri="{BB962C8B-B14F-4D97-AF65-F5344CB8AC3E}">
        <p14:creationId xmlns:p14="http://schemas.microsoft.com/office/powerpoint/2010/main" val="766835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9GJ-xVgeA">
            <a:extLst>
              <a:ext uri="{FF2B5EF4-FFF2-40B4-BE49-F238E27FC236}">
                <a16:creationId xmlns:a16="http://schemas.microsoft.com/office/drawing/2014/main" id="{994337C5-367F-449F-ACD4-79E490534C50}"/>
              </a:ext>
            </a:extLst>
          </p:cNvPr>
          <p:cNvPicPr>
            <a:picLocks noRot="1" noChangeAspect="1"/>
          </p:cNvPicPr>
          <p:nvPr>
            <a:videoFile r:link="rId1"/>
          </p:nvPr>
        </p:nvPicPr>
        <p:blipFill>
          <a:blip r:embed="rId3"/>
          <a:stretch>
            <a:fillRect/>
          </a:stretch>
        </p:blipFill>
        <p:spPr>
          <a:xfrm>
            <a:off x="1920393" y="1218050"/>
            <a:ext cx="8351214" cy="4697558"/>
          </a:xfrm>
          <a:prstGeom prst="rect">
            <a:avLst/>
          </a:prstGeom>
        </p:spPr>
      </p:pic>
      <p:sp>
        <p:nvSpPr>
          <p:cNvPr id="5" name="Subtitle 2">
            <a:extLst>
              <a:ext uri="{FF2B5EF4-FFF2-40B4-BE49-F238E27FC236}">
                <a16:creationId xmlns:a16="http://schemas.microsoft.com/office/drawing/2014/main" id="{6B9B2714-AA2A-43E5-A97E-99643C45CD59}"/>
              </a:ext>
            </a:extLst>
          </p:cNvPr>
          <p:cNvSpPr txBox="1">
            <a:spLocks/>
          </p:cNvSpPr>
          <p:nvPr/>
        </p:nvSpPr>
        <p:spPr>
          <a:xfrm>
            <a:off x="107504" y="188640"/>
            <a:ext cx="7776864" cy="17526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Example products:  Animations</a:t>
            </a:r>
          </a:p>
          <a:p>
            <a:endParaRPr lang="en-GB" dirty="0"/>
          </a:p>
        </p:txBody>
      </p:sp>
    </p:spTree>
    <p:extLst>
      <p:ext uri="{BB962C8B-B14F-4D97-AF65-F5344CB8AC3E}">
        <p14:creationId xmlns:p14="http://schemas.microsoft.com/office/powerpoint/2010/main" val="59402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7HOgV9kMug">
            <a:extLst>
              <a:ext uri="{FF2B5EF4-FFF2-40B4-BE49-F238E27FC236}">
                <a16:creationId xmlns:a16="http://schemas.microsoft.com/office/drawing/2014/main" id="{4DBE6021-0B3F-4A14-8696-2423B262038B}"/>
              </a:ext>
            </a:extLst>
          </p:cNvPr>
          <p:cNvPicPr>
            <a:picLocks noRot="1" noChangeAspect="1"/>
          </p:cNvPicPr>
          <p:nvPr>
            <a:videoFile r:link="rId1"/>
          </p:nvPr>
        </p:nvPicPr>
        <p:blipFill>
          <a:blip r:embed="rId3"/>
          <a:stretch>
            <a:fillRect/>
          </a:stretch>
        </p:blipFill>
        <p:spPr>
          <a:xfrm>
            <a:off x="2637031" y="1196564"/>
            <a:ext cx="7103311" cy="3995613"/>
          </a:xfrm>
          <a:prstGeom prst="rect">
            <a:avLst/>
          </a:prstGeom>
        </p:spPr>
      </p:pic>
      <p:sp>
        <p:nvSpPr>
          <p:cNvPr id="5" name="Subtitle 2">
            <a:extLst>
              <a:ext uri="{FF2B5EF4-FFF2-40B4-BE49-F238E27FC236}">
                <a16:creationId xmlns:a16="http://schemas.microsoft.com/office/drawing/2014/main" id="{6F510BC5-3290-4C2D-B8E0-94C38EB2E8DF}"/>
              </a:ext>
            </a:extLst>
          </p:cNvPr>
          <p:cNvSpPr txBox="1">
            <a:spLocks/>
          </p:cNvSpPr>
          <p:nvPr/>
        </p:nvSpPr>
        <p:spPr>
          <a:xfrm>
            <a:off x="107504" y="188640"/>
            <a:ext cx="7776864" cy="17526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Example products:  Animations</a:t>
            </a:r>
          </a:p>
          <a:p>
            <a:endParaRPr lang="en-GB" dirty="0"/>
          </a:p>
        </p:txBody>
      </p:sp>
    </p:spTree>
    <p:extLst>
      <p:ext uri="{BB962C8B-B14F-4D97-AF65-F5344CB8AC3E}">
        <p14:creationId xmlns:p14="http://schemas.microsoft.com/office/powerpoint/2010/main" val="3797551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7FAE4BE-23E2-40EB-BBA4-3BA5D1B4F850}"/>
              </a:ext>
            </a:extLst>
          </p:cNvPr>
          <p:cNvSpPr txBox="1">
            <a:spLocks/>
          </p:cNvSpPr>
          <p:nvPr/>
        </p:nvSpPr>
        <p:spPr>
          <a:xfrm>
            <a:off x="107504" y="188640"/>
            <a:ext cx="7776864" cy="17526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Example products:  Modelling</a:t>
            </a:r>
          </a:p>
          <a:p>
            <a:endParaRPr lang="en-GB" dirty="0"/>
          </a:p>
        </p:txBody>
      </p:sp>
      <p:pic>
        <p:nvPicPr>
          <p:cNvPr id="8" name="Q-8z1ajTHuM">
            <a:extLst>
              <a:ext uri="{FF2B5EF4-FFF2-40B4-BE49-F238E27FC236}">
                <a16:creationId xmlns:a16="http://schemas.microsoft.com/office/drawing/2014/main" id="{33423B02-1741-4B07-B46D-E67A48F790FF}"/>
              </a:ext>
            </a:extLst>
          </p:cNvPr>
          <p:cNvPicPr>
            <a:picLocks noRot="1" noChangeAspect="1"/>
          </p:cNvPicPr>
          <p:nvPr>
            <a:videoFile r:link="rId1"/>
          </p:nvPr>
        </p:nvPicPr>
        <p:blipFill>
          <a:blip r:embed="rId5"/>
          <a:stretch>
            <a:fillRect/>
          </a:stretch>
        </p:blipFill>
        <p:spPr>
          <a:xfrm>
            <a:off x="919146" y="752822"/>
            <a:ext cx="4572000" cy="2571750"/>
          </a:xfrm>
          <a:prstGeom prst="rect">
            <a:avLst/>
          </a:prstGeom>
        </p:spPr>
      </p:pic>
      <p:pic>
        <p:nvPicPr>
          <p:cNvPr id="9" name="reDexotIYME">
            <a:extLst>
              <a:ext uri="{FF2B5EF4-FFF2-40B4-BE49-F238E27FC236}">
                <a16:creationId xmlns:a16="http://schemas.microsoft.com/office/drawing/2014/main" id="{676C17C2-02AB-4006-95C9-94CAEA309BF6}"/>
              </a:ext>
            </a:extLst>
          </p:cNvPr>
          <p:cNvPicPr>
            <a:picLocks noRot="1" noChangeAspect="1"/>
          </p:cNvPicPr>
          <p:nvPr>
            <a:videoFile r:link="rId2"/>
          </p:nvPr>
        </p:nvPicPr>
        <p:blipFill>
          <a:blip r:embed="rId6"/>
          <a:stretch>
            <a:fillRect/>
          </a:stretch>
        </p:blipFill>
        <p:spPr>
          <a:xfrm>
            <a:off x="952517" y="3489126"/>
            <a:ext cx="4572000" cy="2571750"/>
          </a:xfrm>
          <a:prstGeom prst="rect">
            <a:avLst/>
          </a:prstGeom>
        </p:spPr>
      </p:pic>
      <p:pic>
        <p:nvPicPr>
          <p:cNvPr id="10" name="VVY9K01D64c">
            <a:extLst>
              <a:ext uri="{FF2B5EF4-FFF2-40B4-BE49-F238E27FC236}">
                <a16:creationId xmlns:a16="http://schemas.microsoft.com/office/drawing/2014/main" id="{73530EC9-2D80-422E-955B-A1C27D270F88}"/>
              </a:ext>
            </a:extLst>
          </p:cNvPr>
          <p:cNvPicPr>
            <a:picLocks noRot="1" noChangeAspect="1"/>
          </p:cNvPicPr>
          <p:nvPr>
            <a:videoFile r:link="rId3"/>
          </p:nvPr>
        </p:nvPicPr>
        <p:blipFill>
          <a:blip r:embed="rId7"/>
          <a:stretch>
            <a:fillRect/>
          </a:stretch>
        </p:blipFill>
        <p:spPr>
          <a:xfrm>
            <a:off x="5743682" y="2005628"/>
            <a:ext cx="3888432" cy="2187243"/>
          </a:xfrm>
          <a:prstGeom prst="rect">
            <a:avLst/>
          </a:prstGeom>
        </p:spPr>
      </p:pic>
    </p:spTree>
    <p:extLst>
      <p:ext uri="{BB962C8B-B14F-4D97-AF65-F5344CB8AC3E}">
        <p14:creationId xmlns:p14="http://schemas.microsoft.com/office/powerpoint/2010/main" val="329193253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57</TotalTime>
  <Words>650</Words>
  <Application>Microsoft Office PowerPoint</Application>
  <PresentationFormat>Widescreen</PresentationFormat>
  <Paragraphs>55</Paragraphs>
  <Slides>19</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Gill Sans MT</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in Clay:</vt:lpstr>
      <vt:lpstr>PowerPoint Presentation</vt:lpstr>
      <vt:lpstr>PowerPoint Presentation</vt:lpstr>
      <vt:lpstr>Screen Printing:</vt:lpstr>
      <vt:lpstr>PowerPoint Presentation</vt:lpstr>
      <vt:lpstr>Or follow a design brief: Birdswood Trip Boat, Cromford Canal </vt:lpstr>
      <vt:lpstr>Design Brief: High Peak Junction,  Railway Workshops </vt:lpstr>
      <vt:lpstr>Design Briefs: BELPER NORTH MILL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Greaves (Economy Transport and Environment)</dc:creator>
  <cp:lastModifiedBy>Gwen Wilson (Economy Transport and Environment)</cp:lastModifiedBy>
  <cp:revision>10</cp:revision>
  <dcterms:created xsi:type="dcterms:W3CDTF">2020-11-02T15:14:44Z</dcterms:created>
  <dcterms:modified xsi:type="dcterms:W3CDTF">2021-03-01T17:45:21Z</dcterms:modified>
</cp:coreProperties>
</file>